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90" r:id="rId8"/>
    <p:sldId id="285" r:id="rId9"/>
    <p:sldId id="279" r:id="rId10"/>
    <p:sldId id="283" r:id="rId11"/>
    <p:sldId id="272" r:id="rId12"/>
    <p:sldId id="271" r:id="rId13"/>
    <p:sldId id="291" r:id="rId14"/>
    <p:sldId id="287" r:id="rId15"/>
    <p:sldId id="286" r:id="rId16"/>
    <p:sldId id="281" r:id="rId17"/>
    <p:sldId id="294" r:id="rId18"/>
    <p:sldId id="262" r:id="rId19"/>
    <p:sldId id="292" r:id="rId20"/>
    <p:sldId id="280" r:id="rId21"/>
    <p:sldId id="270" r:id="rId22"/>
    <p:sldId id="293" r:id="rId23"/>
    <p:sldId id="263" r:id="rId24"/>
    <p:sldId id="264" r:id="rId25"/>
    <p:sldId id="265" r:id="rId26"/>
    <p:sldId id="266" r:id="rId27"/>
    <p:sldId id="267" r:id="rId28"/>
    <p:sldId id="295" r:id="rId29"/>
    <p:sldId id="284" r:id="rId30"/>
    <p:sldId id="268" r:id="rId31"/>
    <p:sldId id="269" r:id="rId32"/>
    <p:sldId id="296" r:id="rId33"/>
    <p:sldId id="274" r:id="rId34"/>
    <p:sldId id="288" r:id="rId35"/>
    <p:sldId id="289" r:id="rId36"/>
    <p:sldId id="275" r:id="rId37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00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369"/>
    <p:restoredTop sz="50000"/>
  </p:normalViewPr>
  <p:slideViewPr>
    <p:cSldViewPr snapToGrid="0" snapToObjects="1">
      <p:cViewPr varScale="1">
        <p:scale>
          <a:sx n="40" d="100"/>
          <a:sy n="40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177713030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6629400" y="274638"/>
            <a:ext cx="2057400" cy="585152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457200" y="274638"/>
            <a:ext cx="6019800" cy="585152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E0E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422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minfin.typeform.com/to/IUaKem" TargetMode="Externa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0801" y="0"/>
            <a:ext cx="9245601" cy="6934200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>
            <a:spLocks noGrp="1"/>
          </p:cNvSpPr>
          <p:nvPr>
            <p:ph type="ctrTitle"/>
          </p:nvPr>
        </p:nvSpPr>
        <p:spPr>
          <a:xfrm>
            <a:off x="857223" y="2571743"/>
            <a:ext cx="7629526" cy="1928828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rgbClr val="3A3836"/>
                </a:solidFill>
                <a:latin typeface="PT Serif"/>
                <a:ea typeface="PT Serif"/>
                <a:cs typeface="PT Serif"/>
                <a:sym typeface="PT Serif"/>
              </a:defRPr>
            </a:lvl1pPr>
          </a:lstStyle>
          <a:p>
            <a:r>
              <a:t>КЛЮЧОВІ ПОКАЗНИКИ ЕФЕКТИВНОСТІ (КРІs) ДЛЯ ДЕРЖАВНОЇ ФІСКАЛЬНОЇ СЛУЖБИ </a:t>
            </a:r>
          </a:p>
        </p:txBody>
      </p:sp>
      <p:pic>
        <p:nvPicPr>
          <p:cNvPr id="114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400155" y="29966"/>
            <a:ext cx="4561204" cy="25300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285982" y="5157192"/>
            <a:ext cx="4572034" cy="1242009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Shape 116"/>
          <p:cNvSpPr/>
          <p:nvPr/>
        </p:nvSpPr>
        <p:spPr>
          <a:xfrm>
            <a:off x="7477882" y="6361430"/>
            <a:ext cx="1541172" cy="37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  <a:latin typeface="PT Serif"/>
                <a:ea typeface="PT Serif"/>
                <a:cs typeface="PT Serif"/>
                <a:sym typeface="PT Serif"/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9598" y="-44699"/>
            <a:ext cx="9263196" cy="69473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Shape 294"/>
          <p:cNvSpPr/>
          <p:nvPr/>
        </p:nvSpPr>
        <p:spPr>
          <a:xfrm>
            <a:off x="204762" y="1716065"/>
            <a:ext cx="8237389" cy="171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Частка розглянутих звернень у загальній кількості звернень платників податків сервіс «Пульс» </a:t>
            </a:r>
          </a:p>
        </p:txBody>
      </p:sp>
      <p:sp>
        <p:nvSpPr>
          <p:cNvPr id="295" name="Shape 295"/>
          <p:cNvSpPr/>
          <p:nvPr/>
        </p:nvSpPr>
        <p:spPr>
          <a:xfrm>
            <a:off x="230161" y="3381530"/>
            <a:ext cx="6027436" cy="258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400"/>
            </a:pPr>
            <a:r>
              <a:rPr dirty="0"/>
              <a:t>Якісна результативність може бути визначена після впровадження системи фіксації задоволеності платників податків наданими відповідями.</a:t>
            </a:r>
          </a:p>
          <a:p>
            <a:pPr defTabSz="457200">
              <a:defRPr sz="2400"/>
            </a:pPr>
            <a:endParaRPr dirty="0"/>
          </a:p>
          <a:p>
            <a:pPr>
              <a:defRPr sz="2400" b="1"/>
            </a:pPr>
            <a:r>
              <a:rPr dirty="0"/>
              <a:t>Результат</a:t>
            </a:r>
            <a:r>
              <a:rPr b="0" dirty="0"/>
              <a:t>: ефективний розгляд звернень платників податків </a:t>
            </a:r>
          </a:p>
        </p:txBody>
      </p:sp>
      <p:pic>
        <p:nvPicPr>
          <p:cNvPr id="296" name="image22.png" descr="C:\Users\iarovyi\Desktop\mfu-new\pics\PNG\Outline Version\120px\user-chat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911988" y="2857500"/>
            <a:ext cx="1143001" cy="1143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image23.png" descr="C:\Users\iarovyi\Downloads\1469641093_headset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6911988" y="3041489"/>
            <a:ext cx="775023" cy="775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image3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Shape 299"/>
          <p:cNvSpPr/>
          <p:nvPr/>
        </p:nvSpPr>
        <p:spPr>
          <a:xfrm>
            <a:off x="6079612" y="4181630"/>
            <a:ext cx="280775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t>2015 рік: 95,6%</a:t>
            </a:r>
          </a:p>
        </p:txBody>
      </p:sp>
      <p:sp>
        <p:nvSpPr>
          <p:cNvPr id="300" name="Shape 300"/>
          <p:cNvSpPr/>
          <p:nvPr/>
        </p:nvSpPr>
        <p:spPr>
          <a:xfrm>
            <a:off x="6079612" y="4665927"/>
            <a:ext cx="280775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t>Мета 2016: 55%</a:t>
            </a:r>
          </a:p>
        </p:txBody>
      </p:sp>
      <p:sp>
        <p:nvSpPr>
          <p:cNvPr id="301" name="Shape 301"/>
          <p:cNvSpPr/>
          <p:nvPr/>
        </p:nvSpPr>
        <p:spPr>
          <a:xfrm>
            <a:off x="6098807" y="5150224"/>
            <a:ext cx="276936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Мета 2017: 70%</a:t>
            </a:r>
          </a:p>
        </p:txBody>
      </p:sp>
      <p:sp>
        <p:nvSpPr>
          <p:cNvPr id="302" name="Shape 302"/>
          <p:cNvSpPr/>
          <p:nvPr/>
        </p:nvSpPr>
        <p:spPr>
          <a:xfrm>
            <a:off x="6079612" y="5601437"/>
            <a:ext cx="2343344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t>Стратегічна ціль: 100%</a:t>
            </a:r>
          </a:p>
        </p:txBody>
      </p:sp>
      <p:sp>
        <p:nvSpPr>
          <p:cNvPr id="303" name="Shape 30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  <p:extLst>
      <p:ext uri="{BB962C8B-B14F-4D97-AF65-F5344CB8AC3E}">
        <p14:creationId xmlns="" xmlns:p14="http://schemas.microsoft.com/office/powerpoint/2010/main" val="210484838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-44450"/>
            <a:ext cx="9262535" cy="6946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Shape 281"/>
          <p:cNvSpPr/>
          <p:nvPr/>
        </p:nvSpPr>
        <p:spPr>
          <a:xfrm>
            <a:off x="210319" y="1462065"/>
            <a:ext cx="8164563" cy="131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Частка податкових декларацій, поданих за допомогою електронних сервісів ДФС України</a:t>
            </a:r>
          </a:p>
        </p:txBody>
      </p:sp>
      <p:pic>
        <p:nvPicPr>
          <p:cNvPr id="282" name="image20.png" descr="C:\Users\iarovyi\Desktop\mfu-new\pics\PNG\Outline Version\120px\computer-imac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008375" y="2599441"/>
            <a:ext cx="1214447" cy="1214447"/>
          </a:xfrm>
          <a:prstGeom prst="rect">
            <a:avLst/>
          </a:prstGeom>
          <a:ln w="12700">
            <a:miter lim="400000"/>
          </a:ln>
        </p:spPr>
      </p:pic>
      <p:sp>
        <p:nvSpPr>
          <p:cNvPr id="283" name="Shape 283"/>
          <p:cNvSpPr/>
          <p:nvPr/>
        </p:nvSpPr>
        <p:spPr>
          <a:xfrm>
            <a:off x="5667540" y="5388288"/>
            <a:ext cx="2464474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Стратегічна</a:t>
            </a:r>
            <a:r>
              <a:rPr dirty="0"/>
              <a:t> </a:t>
            </a:r>
            <a:r>
              <a:rPr dirty="0" err="1"/>
              <a:t>ціль</a:t>
            </a:r>
            <a:r>
              <a:rPr dirty="0"/>
              <a:t>: 100%</a:t>
            </a:r>
          </a:p>
        </p:txBody>
      </p:sp>
      <p:sp>
        <p:nvSpPr>
          <p:cNvPr id="284" name="Shape 284"/>
          <p:cNvSpPr/>
          <p:nvPr/>
        </p:nvSpPr>
        <p:spPr>
          <a:xfrm>
            <a:off x="194452" y="3028310"/>
            <a:ext cx="5473089" cy="4272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spcBef>
                <a:spcPts val="4100"/>
              </a:spcBef>
              <a:defRPr sz="2400"/>
            </a:pPr>
            <a:r>
              <a:t>Подання декларацій за допомогою електронних сервісів мінімізує імовірність помилку при заповненні та пришвидшує процес їх обробки ДФС</a:t>
            </a:r>
          </a:p>
          <a:p>
            <a:pPr>
              <a:defRPr sz="2400" b="1"/>
            </a:pPr>
            <a:r>
              <a:t>Результат: </a:t>
            </a:r>
            <a:r>
              <a:rPr b="0"/>
              <a:t>зменшення людського фактору та можливостей для корупції. </a:t>
            </a:r>
          </a:p>
          <a:p>
            <a:pPr>
              <a:defRPr sz="2800"/>
            </a:pPr>
            <a:endParaRPr b="0"/>
          </a:p>
        </p:txBody>
      </p:sp>
      <p:pic>
        <p:nvPicPr>
          <p:cNvPr id="285" name="image21.png" descr="C:\Users\iarovyi\Downloads\1469741111_misc-_smile_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6353178" y="2901623"/>
            <a:ext cx="500067" cy="50006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6" name="image3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Shape 287"/>
          <p:cNvSpPr/>
          <p:nvPr/>
        </p:nvSpPr>
        <p:spPr>
          <a:xfrm>
            <a:off x="5667540" y="3906478"/>
            <a:ext cx="280775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2015 рік:46,32%</a:t>
            </a:r>
          </a:p>
        </p:txBody>
      </p:sp>
      <p:sp>
        <p:nvSpPr>
          <p:cNvPr id="288" name="Shape 288"/>
          <p:cNvSpPr/>
          <p:nvPr/>
        </p:nvSpPr>
        <p:spPr>
          <a:xfrm>
            <a:off x="5667541" y="4408974"/>
            <a:ext cx="280775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2016: 55%</a:t>
            </a:r>
          </a:p>
        </p:txBody>
      </p:sp>
      <p:sp>
        <p:nvSpPr>
          <p:cNvPr id="289" name="Shape 289"/>
          <p:cNvSpPr/>
          <p:nvPr/>
        </p:nvSpPr>
        <p:spPr>
          <a:xfrm>
            <a:off x="5667540" y="4941246"/>
            <a:ext cx="276936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2017: 70%</a:t>
            </a:r>
          </a:p>
        </p:txBody>
      </p:sp>
      <p:sp>
        <p:nvSpPr>
          <p:cNvPr id="290" name="Shape 290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40187" y="0"/>
            <a:ext cx="9224373" cy="6918279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Shape 267"/>
          <p:cNvSpPr/>
          <p:nvPr/>
        </p:nvSpPr>
        <p:spPr>
          <a:xfrm>
            <a:off x="255562" y="1639865"/>
            <a:ext cx="7676307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Частка активних платників у реєстрі платників податків (щодо юридичних осіб)</a:t>
            </a:r>
          </a:p>
        </p:txBody>
      </p:sp>
      <p:pic>
        <p:nvPicPr>
          <p:cNvPr id="268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image18.png" descr="C:\Users\iarovyi\Downloads\1469640074_group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070611" y="2665353"/>
            <a:ext cx="1143009" cy="1143009"/>
          </a:xfrm>
          <a:prstGeom prst="rect">
            <a:avLst/>
          </a:prstGeom>
          <a:ln w="12700">
            <a:miter lim="400000"/>
          </a:ln>
        </p:spPr>
      </p:pic>
      <p:sp>
        <p:nvSpPr>
          <p:cNvPr id="270" name="Shape 270"/>
          <p:cNvSpPr/>
          <p:nvPr/>
        </p:nvSpPr>
        <p:spPr>
          <a:xfrm>
            <a:off x="255562" y="2858998"/>
            <a:ext cx="5485055" cy="410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/>
            </a:pPr>
            <a:r>
              <a:rPr dirty="0"/>
              <a:t>Цей індикатор вимірює ступінь точності і надійності реєстру платників податків. Низький відсоток активних платників податків указує на те, що реєстр не очищається регулярно, а тому не є надійним. </a:t>
            </a:r>
          </a:p>
          <a:p>
            <a:pPr>
              <a:defRPr sz="2400"/>
            </a:pPr>
            <a:endParaRPr dirty="0"/>
          </a:p>
          <a:p>
            <a:pPr>
              <a:defRPr sz="2400" b="1"/>
            </a:pPr>
            <a:r>
              <a:rPr dirty="0"/>
              <a:t>Результат: </a:t>
            </a:r>
            <a:r>
              <a:rPr b="0" dirty="0"/>
              <a:t>реальний і надійний реєстр платників податків. </a:t>
            </a:r>
            <a:endParaRPr sz="2800" dirty="0"/>
          </a:p>
          <a:p>
            <a:pPr>
              <a:defRPr sz="2800"/>
            </a:pPr>
            <a:endParaRPr sz="2800" dirty="0"/>
          </a:p>
        </p:txBody>
      </p:sp>
      <p:pic>
        <p:nvPicPr>
          <p:cNvPr id="271" name="image19.png" descr="C:\Users\iarovyi\Downloads\1469740977_misc-_file_ok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7543615" y="2736791"/>
            <a:ext cx="1000133" cy="10001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age3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Shape 273"/>
          <p:cNvSpPr/>
          <p:nvPr/>
        </p:nvSpPr>
        <p:spPr>
          <a:xfrm>
            <a:off x="5976774" y="3950158"/>
            <a:ext cx="280775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2015 </a:t>
            </a:r>
            <a:r>
              <a:rPr dirty="0" err="1"/>
              <a:t>рік</a:t>
            </a:r>
            <a:r>
              <a:rPr dirty="0"/>
              <a:t>: 74,4%</a:t>
            </a:r>
          </a:p>
        </p:txBody>
      </p:sp>
      <p:sp>
        <p:nvSpPr>
          <p:cNvPr id="274" name="Shape 274"/>
          <p:cNvSpPr/>
          <p:nvPr/>
        </p:nvSpPr>
        <p:spPr>
          <a:xfrm>
            <a:off x="5976775" y="4497896"/>
            <a:ext cx="280775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2016: 80%</a:t>
            </a:r>
          </a:p>
        </p:txBody>
      </p:sp>
      <p:sp>
        <p:nvSpPr>
          <p:cNvPr id="275" name="Shape 275"/>
          <p:cNvSpPr/>
          <p:nvPr/>
        </p:nvSpPr>
        <p:spPr>
          <a:xfrm>
            <a:off x="5976775" y="5066184"/>
            <a:ext cx="276936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2017: 85%</a:t>
            </a:r>
          </a:p>
        </p:txBody>
      </p:sp>
      <p:sp>
        <p:nvSpPr>
          <p:cNvPr id="276" name="Shape 276"/>
          <p:cNvSpPr/>
          <p:nvPr/>
        </p:nvSpPr>
        <p:spPr>
          <a:xfrm>
            <a:off x="5976775" y="5580456"/>
            <a:ext cx="2620710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Стратегічна ціль: 100%</a:t>
            </a:r>
          </a:p>
        </p:txBody>
      </p:sp>
      <p:sp>
        <p:nvSpPr>
          <p:cNvPr id="277" name="Shape 277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1285852" y="3411534"/>
            <a:ext cx="6572296" cy="1138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400" b="1"/>
            </a:lvl1pPr>
          </a:lstStyle>
          <a:p>
            <a:r>
              <a:rPr lang="en-US" dirty="0" smtClean="0"/>
              <a:t>ОРГАНІЗАЦІЙНА СТРУКТУРА</a:t>
            </a:r>
          </a:p>
          <a:p>
            <a:endParaRPr dirty="0"/>
          </a:p>
        </p:txBody>
      </p:sp>
      <p:pic>
        <p:nvPicPr>
          <p:cNvPr id="122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  <p:extLst>
      <p:ext uri="{BB962C8B-B14F-4D97-AF65-F5344CB8AC3E}">
        <p14:creationId xmlns="" xmlns:p14="http://schemas.microsoft.com/office/powerpoint/2010/main" val="77302477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-40556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/>
        </p:nvSpPr>
        <p:spPr>
          <a:xfrm>
            <a:off x="1878417" y="1542202"/>
            <a:ext cx="666298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800" b="1"/>
            </a:lvl1pPr>
          </a:lstStyle>
          <a:p>
            <a:r>
              <a:rPr lang="uk-UA" sz="3200" dirty="0" smtClean="0"/>
              <a:t>Цілі до 1 листопада 2016 року </a:t>
            </a:r>
            <a:endParaRPr sz="3200" dirty="0"/>
          </a:p>
        </p:txBody>
      </p:sp>
      <p:pic>
        <p:nvPicPr>
          <p:cNvPr id="31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Shape 31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10" name="Shape 303"/>
          <p:cNvSpPr/>
          <p:nvPr/>
        </p:nvSpPr>
        <p:spPr>
          <a:xfrm>
            <a:off x="611560" y="2636912"/>
            <a:ext cx="569257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lang="uk-UA" dirty="0" smtClean="0"/>
              <a:t> </a:t>
            </a:r>
            <a:endParaRPr dirty="0"/>
          </a:p>
        </p:txBody>
      </p:sp>
      <p:sp>
        <p:nvSpPr>
          <p:cNvPr id="2" name="Прямокутник 1"/>
          <p:cNvSpPr/>
          <p:nvPr/>
        </p:nvSpPr>
        <p:spPr>
          <a:xfrm>
            <a:off x="476509" y="2200310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КРІ: </a:t>
            </a:r>
            <a:r>
              <a:rPr lang="ru-RU" sz="2800" b="1" dirty="0" err="1" smtClean="0"/>
              <a:t>Затвердити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новий</a:t>
            </a:r>
            <a:r>
              <a:rPr lang="ru-RU" sz="2800" b="1" dirty="0" smtClean="0"/>
              <a:t> </a:t>
            </a:r>
            <a:r>
              <a:rPr lang="ru-RU" sz="2800" b="1" dirty="0" err="1"/>
              <a:t>штатний</a:t>
            </a:r>
            <a:r>
              <a:rPr lang="ru-RU" sz="2800" b="1" dirty="0"/>
              <a:t> </a:t>
            </a:r>
            <a:r>
              <a:rPr lang="ru-RU" sz="2800" b="1" dirty="0" err="1"/>
              <a:t>розпис</a:t>
            </a:r>
            <a:r>
              <a:rPr lang="ru-RU" sz="2800" b="1" dirty="0"/>
              <a:t> </a:t>
            </a:r>
            <a:r>
              <a:rPr lang="ru-RU" sz="2800" b="1" dirty="0" err="1"/>
              <a:t>апарату</a:t>
            </a:r>
            <a:r>
              <a:rPr lang="ru-RU" sz="2800" b="1" dirty="0"/>
              <a:t> ДФС та </a:t>
            </a:r>
            <a:r>
              <a:rPr lang="ru-RU" sz="2800" b="1" dirty="0" err="1"/>
              <a:t>територіальних</a:t>
            </a:r>
            <a:r>
              <a:rPr lang="ru-RU" sz="2800" b="1" dirty="0"/>
              <a:t> </a:t>
            </a:r>
            <a:r>
              <a:rPr lang="ru-RU" sz="2800" b="1" dirty="0" err="1"/>
              <a:t>органів</a:t>
            </a:r>
            <a:r>
              <a:rPr lang="ru-RU" sz="2800" b="1" dirty="0"/>
              <a:t> (</a:t>
            </a:r>
            <a:r>
              <a:rPr lang="ru-RU" sz="2800" b="1" dirty="0" err="1"/>
              <a:t>структурних</a:t>
            </a:r>
            <a:r>
              <a:rPr lang="ru-RU" sz="2800" b="1" dirty="0"/>
              <a:t> </a:t>
            </a:r>
            <a:r>
              <a:rPr lang="ru-RU" sz="2800" b="1" dirty="0" err="1"/>
              <a:t>підрозділів</a:t>
            </a:r>
            <a:r>
              <a:rPr lang="ru-RU" sz="2800" b="1" dirty="0"/>
              <a:t>), </a:t>
            </a:r>
            <a:r>
              <a:rPr lang="ru-RU" sz="2800" b="1" dirty="0" err="1"/>
              <a:t>який</a:t>
            </a:r>
            <a:r>
              <a:rPr lang="ru-RU" sz="2800" b="1" dirty="0"/>
              <a:t> </a:t>
            </a:r>
            <a:r>
              <a:rPr lang="ru-RU" sz="2800" b="1" dirty="0" err="1"/>
              <a:t>передбачає</a:t>
            </a:r>
            <a:r>
              <a:rPr lang="ru-RU" sz="2800" b="1" dirty="0" smtClean="0"/>
              <a:t>:</a:t>
            </a:r>
          </a:p>
          <a:p>
            <a:endParaRPr lang="uk-UA" sz="2800" dirty="0"/>
          </a:p>
          <a:p>
            <a:pPr marL="457200" indent="-457200">
              <a:buFont typeface="Courier New" pitchFamily="49" charset="0"/>
              <a:buChar char="o"/>
            </a:pPr>
            <a:r>
              <a:rPr lang="ru-RU" sz="2800" dirty="0" err="1" smtClean="0"/>
              <a:t>скорочення</a:t>
            </a:r>
            <a:r>
              <a:rPr lang="ru-RU" sz="2800" dirty="0" smtClean="0"/>
              <a:t> </a:t>
            </a:r>
            <a:r>
              <a:rPr lang="ru-RU" sz="2800" dirty="0" err="1"/>
              <a:t>адміністративних</a:t>
            </a:r>
            <a:r>
              <a:rPr lang="ru-RU" sz="2800" dirty="0"/>
              <a:t> </a:t>
            </a:r>
            <a:r>
              <a:rPr lang="ru-RU" sz="2800" dirty="0" err="1"/>
              <a:t>функцій</a:t>
            </a:r>
            <a:r>
              <a:rPr lang="ru-RU" sz="2800" dirty="0"/>
              <a:t> </a:t>
            </a:r>
            <a:r>
              <a:rPr lang="ru-RU" sz="2800" dirty="0" err="1"/>
              <a:t>територіальних</a:t>
            </a:r>
            <a:r>
              <a:rPr lang="ru-RU" sz="2800" dirty="0"/>
              <a:t> </a:t>
            </a:r>
            <a:r>
              <a:rPr lang="ru-RU" sz="2800" dirty="0" err="1"/>
              <a:t>органів</a:t>
            </a:r>
            <a:r>
              <a:rPr lang="ru-RU" sz="2800" dirty="0"/>
              <a:t> </a:t>
            </a:r>
            <a:r>
              <a:rPr lang="ru-RU" sz="2800" dirty="0" smtClean="0"/>
              <a:t>та </a:t>
            </a:r>
            <a:r>
              <a:rPr lang="ru-RU" sz="2800" dirty="0" err="1"/>
              <a:t>їх</a:t>
            </a:r>
            <a:r>
              <a:rPr lang="ru-RU" sz="2800" dirty="0"/>
              <a:t> </a:t>
            </a:r>
            <a:r>
              <a:rPr lang="ru-RU" sz="2800" dirty="0" err="1" smtClean="0"/>
              <a:t>централізацію</a:t>
            </a:r>
            <a:endParaRPr lang="ru-RU" sz="2800" dirty="0"/>
          </a:p>
          <a:p>
            <a:pPr marL="457200" indent="-457200">
              <a:buFont typeface="Courier New" pitchFamily="49" charset="0"/>
              <a:buChar char="o"/>
            </a:pPr>
            <a:endParaRPr lang="ru-RU" sz="2800" dirty="0" smtClean="0"/>
          </a:p>
          <a:p>
            <a:pPr marL="457200" indent="-457200">
              <a:buFont typeface="Courier New" pitchFamily="49" charset="0"/>
              <a:buChar char="o"/>
            </a:pPr>
            <a:r>
              <a:rPr lang="ru-RU" sz="2800" dirty="0"/>
              <a:t>н</a:t>
            </a:r>
            <a:r>
              <a:rPr lang="ru-RU" sz="2800" dirty="0" smtClean="0"/>
              <a:t>а районному </a:t>
            </a:r>
            <a:r>
              <a:rPr lang="ru-RU" sz="2800" dirty="0" err="1"/>
              <a:t>рівні</a:t>
            </a:r>
            <a:r>
              <a:rPr lang="ru-RU" sz="2800" dirty="0"/>
              <a:t> </a:t>
            </a:r>
            <a:r>
              <a:rPr lang="ru-RU" sz="2800" dirty="0" err="1" smtClean="0"/>
              <a:t>залишаться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лише</a:t>
            </a:r>
            <a:r>
              <a:rPr lang="ru-RU" sz="2800" dirty="0" smtClean="0"/>
              <a:t> </a:t>
            </a:r>
            <a:r>
              <a:rPr lang="ru-RU" sz="2800" dirty="0" err="1" smtClean="0"/>
              <a:t>сервісн</a:t>
            </a:r>
            <a:r>
              <a:rPr lang="uk-UA" sz="2800" dirty="0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функції</a:t>
            </a:r>
            <a:endParaRPr lang="uk-UA" sz="2800" dirty="0"/>
          </a:p>
        </p:txBody>
      </p:sp>
    </p:spTree>
    <p:extLst>
      <p:ext uri="{BB962C8B-B14F-4D97-AF65-F5344CB8AC3E}">
        <p14:creationId xmlns="" xmlns:p14="http://schemas.microsoft.com/office/powerpoint/2010/main" val="54262786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-60876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/>
        </p:nvSpPr>
        <p:spPr>
          <a:xfrm>
            <a:off x="1303830" y="3766963"/>
            <a:ext cx="6654020" cy="2246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800" b="1"/>
            </a:lvl1pPr>
          </a:lstStyle>
          <a:p>
            <a:pPr lvl="0"/>
            <a:r>
              <a:rPr lang="ru-RU" dirty="0" err="1" smtClean="0"/>
              <a:t>ліквідували</a:t>
            </a:r>
            <a:r>
              <a:rPr lang="ru-RU" dirty="0" smtClean="0"/>
              <a:t> </a:t>
            </a:r>
            <a:r>
              <a:rPr lang="ru-RU" dirty="0" err="1"/>
              <a:t>територіальні</a:t>
            </a:r>
            <a:r>
              <a:rPr lang="ru-RU" dirty="0"/>
              <a:t> </a:t>
            </a:r>
            <a:r>
              <a:rPr lang="ru-RU" dirty="0" err="1"/>
              <a:t>органи</a:t>
            </a:r>
            <a:r>
              <a:rPr lang="ru-RU" dirty="0"/>
              <a:t> ДФС як </a:t>
            </a:r>
            <a:r>
              <a:rPr lang="ru-RU" dirty="0" err="1"/>
              <a:t>юридичні</a:t>
            </a:r>
            <a:r>
              <a:rPr lang="ru-RU" dirty="0"/>
              <a:t> </a:t>
            </a:r>
            <a:r>
              <a:rPr lang="ru-RU" dirty="0" smtClean="0"/>
              <a:t>особи</a:t>
            </a:r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 err="1" smtClean="0"/>
              <a:t>Результат</a:t>
            </a:r>
            <a:r>
              <a:rPr lang="en-US" dirty="0" smtClean="0"/>
              <a:t>: </a:t>
            </a:r>
            <a:r>
              <a:rPr lang="en-US" b="0" dirty="0" err="1" smtClean="0"/>
              <a:t>оптимізація</a:t>
            </a:r>
            <a:r>
              <a:rPr lang="en-US" b="0" dirty="0" smtClean="0"/>
              <a:t> </a:t>
            </a:r>
            <a:r>
              <a:rPr lang="en-US" b="0" dirty="0" err="1" smtClean="0"/>
              <a:t>роботи</a:t>
            </a:r>
            <a:r>
              <a:rPr lang="en-US" b="0" dirty="0" smtClean="0"/>
              <a:t> </a:t>
            </a:r>
            <a:r>
              <a:rPr lang="en-US" b="0" dirty="0" err="1" smtClean="0"/>
              <a:t>та</a:t>
            </a:r>
            <a:r>
              <a:rPr lang="en-US" b="0" dirty="0" smtClean="0"/>
              <a:t> </a:t>
            </a:r>
            <a:r>
              <a:rPr lang="en-US" b="0" dirty="0" err="1" smtClean="0"/>
              <a:t>сторочення</a:t>
            </a:r>
            <a:r>
              <a:rPr lang="en-US" b="0" dirty="0" smtClean="0"/>
              <a:t> </a:t>
            </a:r>
            <a:r>
              <a:rPr lang="en-US" b="0" dirty="0" err="1" smtClean="0"/>
              <a:t>штату</a:t>
            </a:r>
            <a:endParaRPr dirty="0"/>
          </a:p>
        </p:txBody>
      </p:sp>
      <p:pic>
        <p:nvPicPr>
          <p:cNvPr id="31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Shape 31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9" name="Shape 309"/>
          <p:cNvSpPr/>
          <p:nvPr/>
        </p:nvSpPr>
        <p:spPr>
          <a:xfrm>
            <a:off x="1303830" y="1528579"/>
            <a:ext cx="6662988" cy="2062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800" b="1"/>
            </a:lvl1pPr>
          </a:lstStyle>
          <a:p>
            <a:r>
              <a:rPr lang="en-US" sz="3200" dirty="0" smtClean="0"/>
              <a:t>КРІ: </a:t>
            </a:r>
            <a:r>
              <a:rPr lang="ru-RU" sz="3200" dirty="0" err="1"/>
              <a:t>Створити</a:t>
            </a:r>
            <a:r>
              <a:rPr lang="ru-RU" sz="3200" dirty="0"/>
              <a:t> </a:t>
            </a:r>
            <a:r>
              <a:rPr lang="ru-RU" sz="3200" dirty="0" err="1"/>
              <a:t>територіальні</a:t>
            </a:r>
            <a:r>
              <a:rPr lang="ru-RU" sz="3200" dirty="0"/>
              <a:t> </a:t>
            </a:r>
            <a:r>
              <a:rPr lang="ru-RU" sz="3200" dirty="0" err="1"/>
              <a:t>органи</a:t>
            </a:r>
            <a:r>
              <a:rPr lang="ru-RU" sz="3200" dirty="0"/>
              <a:t> ДФС у </a:t>
            </a:r>
            <a:r>
              <a:rPr lang="ru-RU" sz="3200" dirty="0" err="1"/>
              <a:t>вигляді</a:t>
            </a:r>
            <a:r>
              <a:rPr lang="ru-RU" sz="3200" dirty="0"/>
              <a:t> </a:t>
            </a:r>
            <a:r>
              <a:rPr lang="ru-RU" sz="3200" dirty="0" err="1"/>
              <a:t>структурних</a:t>
            </a:r>
            <a:r>
              <a:rPr lang="ru-RU" sz="3200" dirty="0"/>
              <a:t> </a:t>
            </a:r>
            <a:r>
              <a:rPr lang="ru-RU" sz="3200" dirty="0" err="1"/>
              <a:t>підрозділів</a:t>
            </a:r>
            <a:r>
              <a:rPr lang="ru-RU" sz="3200" dirty="0"/>
              <a:t> </a:t>
            </a:r>
            <a:r>
              <a:rPr lang="ru-RU" sz="3200" dirty="0" err="1"/>
              <a:t>апарату</a:t>
            </a:r>
            <a:r>
              <a:rPr lang="ru-RU" sz="3200" dirty="0"/>
              <a:t> ДФС </a:t>
            </a:r>
            <a:r>
              <a:rPr lang="ru-RU" sz="3200" u="sng" dirty="0"/>
              <a:t>без права </a:t>
            </a:r>
            <a:r>
              <a:rPr lang="ru-RU" sz="3200" u="sng" dirty="0" err="1"/>
              <a:t>юридичних</a:t>
            </a:r>
            <a:r>
              <a:rPr lang="ru-RU" sz="3200" u="sng" dirty="0"/>
              <a:t> </a:t>
            </a:r>
            <a:r>
              <a:rPr lang="ru-RU" sz="3200" u="sng" dirty="0" err="1"/>
              <a:t>осіб</a:t>
            </a:r>
            <a:r>
              <a:rPr lang="ru-RU" sz="3200" u="sng" dirty="0"/>
              <a:t> </a:t>
            </a:r>
            <a:endParaRPr sz="3200" dirty="0"/>
          </a:p>
        </p:txBody>
      </p:sp>
    </p:spTree>
    <p:extLst>
      <p:ext uri="{BB962C8B-B14F-4D97-AF65-F5344CB8AC3E}">
        <p14:creationId xmlns="" xmlns:p14="http://schemas.microsoft.com/office/powerpoint/2010/main" val="170618740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-40556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/>
        </p:nvSpPr>
        <p:spPr>
          <a:xfrm>
            <a:off x="1878417" y="1542202"/>
            <a:ext cx="666298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800" b="1"/>
            </a:lvl1pPr>
          </a:lstStyle>
          <a:p>
            <a:r>
              <a:rPr lang="uk-UA" sz="3200" dirty="0" smtClean="0"/>
              <a:t>Цілі до 31 грудня 2016 року </a:t>
            </a:r>
            <a:endParaRPr sz="3200" dirty="0"/>
          </a:p>
        </p:txBody>
      </p:sp>
      <p:pic>
        <p:nvPicPr>
          <p:cNvPr id="31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Shape 31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10" name="Shape 303"/>
          <p:cNvSpPr/>
          <p:nvPr/>
        </p:nvSpPr>
        <p:spPr>
          <a:xfrm>
            <a:off x="611560" y="2636912"/>
            <a:ext cx="569257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lang="uk-UA" dirty="0" smtClean="0"/>
              <a:t> </a:t>
            </a:r>
            <a:endParaRPr dirty="0"/>
          </a:p>
        </p:txBody>
      </p:sp>
      <p:sp>
        <p:nvSpPr>
          <p:cNvPr id="9" name="Прямокутник 8"/>
          <p:cNvSpPr/>
          <p:nvPr/>
        </p:nvSpPr>
        <p:spPr>
          <a:xfrm>
            <a:off x="508884" y="2348880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КРІ:</a:t>
            </a:r>
            <a:r>
              <a:rPr lang="en-US" sz="2800" dirty="0" smtClean="0"/>
              <a:t> </a:t>
            </a:r>
            <a:r>
              <a:rPr lang="ru-RU" sz="2800" dirty="0" err="1" smtClean="0"/>
              <a:t>Користувачі</a:t>
            </a:r>
            <a:r>
              <a:rPr lang="ru-RU" sz="2800" dirty="0" smtClean="0"/>
              <a:t> </a:t>
            </a:r>
            <a:r>
              <a:rPr lang="ru-RU" sz="2800" dirty="0" err="1"/>
              <a:t>Міністерства</a:t>
            </a:r>
            <a:r>
              <a:rPr lang="ru-RU" sz="2800" dirty="0"/>
              <a:t> </a:t>
            </a:r>
            <a:r>
              <a:rPr lang="ru-RU" sz="2800" dirty="0" err="1"/>
              <a:t>фінансів</a:t>
            </a:r>
            <a:r>
              <a:rPr lang="ru-RU" sz="2800" dirty="0"/>
              <a:t> </a:t>
            </a:r>
            <a:r>
              <a:rPr lang="ru-RU" sz="2800" dirty="0" err="1"/>
              <a:t>України</a:t>
            </a:r>
            <a:r>
              <a:rPr lang="ru-RU" sz="2800" dirty="0"/>
              <a:t> та Державного Казначейства </a:t>
            </a:r>
            <a:r>
              <a:rPr lang="ru-RU" sz="2800" dirty="0" err="1" smtClean="0"/>
              <a:t>України</a:t>
            </a:r>
            <a:r>
              <a:rPr lang="ru-RU" sz="2800" dirty="0" smtClean="0"/>
              <a:t> </a:t>
            </a:r>
            <a:r>
              <a:rPr lang="ru-RU" sz="2800" dirty="0" err="1" smtClean="0"/>
              <a:t>отримають</a:t>
            </a:r>
            <a:r>
              <a:rPr lang="ru-RU" sz="2800" dirty="0" smtClean="0"/>
              <a:t> </a:t>
            </a:r>
            <a:r>
              <a:rPr lang="ru-RU" sz="2800" dirty="0" err="1" smtClean="0"/>
              <a:t>повний</a:t>
            </a:r>
            <a:r>
              <a:rPr lang="ru-RU" sz="2800" dirty="0" smtClean="0"/>
              <a:t> і </a:t>
            </a:r>
            <a:r>
              <a:rPr lang="ru-RU" sz="2800" dirty="0" err="1" smtClean="0"/>
              <a:t>безпосередній</a:t>
            </a:r>
            <a:r>
              <a:rPr lang="ru-RU" sz="2800" dirty="0" smtClean="0"/>
              <a:t> </a:t>
            </a:r>
            <a:r>
              <a:rPr lang="ru-RU" sz="2800" dirty="0"/>
              <a:t>доступ до </a:t>
            </a:r>
            <a:r>
              <a:rPr lang="ru-RU" sz="2800" dirty="0" err="1"/>
              <a:t>автоматизованих</a:t>
            </a:r>
            <a:r>
              <a:rPr lang="ru-RU" sz="2800" dirty="0"/>
              <a:t> систем та баз </a:t>
            </a:r>
            <a:r>
              <a:rPr lang="ru-RU" sz="2800" dirty="0" err="1"/>
              <a:t>даних</a:t>
            </a:r>
            <a:r>
              <a:rPr lang="ru-RU" sz="2800" dirty="0"/>
              <a:t> </a:t>
            </a:r>
            <a:r>
              <a:rPr lang="ru-RU" sz="2800" dirty="0" smtClean="0"/>
              <a:t>ДФС </a:t>
            </a:r>
            <a:r>
              <a:rPr lang="ru-RU" sz="2800" dirty="0"/>
              <a:t>без </a:t>
            </a:r>
            <a:r>
              <a:rPr lang="ru-RU" sz="2800" dirty="0" err="1"/>
              <a:t>обмежень</a:t>
            </a:r>
            <a:r>
              <a:rPr lang="ru-RU" sz="2800" dirty="0"/>
              <a:t> доступу до </a:t>
            </a:r>
            <a:r>
              <a:rPr lang="ru-RU" sz="2800" dirty="0" err="1"/>
              <a:t>інформації</a:t>
            </a:r>
            <a:r>
              <a:rPr lang="ru-RU" sz="2800" dirty="0"/>
              <a:t> (в </a:t>
            </a:r>
            <a:r>
              <a:rPr lang="ru-RU" sz="2800" dirty="0" err="1"/>
              <a:t>режимі</a:t>
            </a:r>
            <a:r>
              <a:rPr lang="ru-RU" sz="2800" dirty="0"/>
              <a:t> </a:t>
            </a:r>
            <a:r>
              <a:rPr lang="ru-RU" sz="2800" dirty="0" err="1"/>
              <a:t>читання</a:t>
            </a:r>
            <a:r>
              <a:rPr lang="ru-RU" sz="2800" dirty="0"/>
              <a:t> - без </a:t>
            </a:r>
            <a:r>
              <a:rPr lang="ru-RU" sz="2800" dirty="0" err="1"/>
              <a:t>можливості</a:t>
            </a:r>
            <a:r>
              <a:rPr lang="ru-RU" sz="2800" dirty="0"/>
              <a:t> </a:t>
            </a:r>
            <a:r>
              <a:rPr lang="ru-RU" sz="2800" dirty="0" err="1"/>
              <a:t>внесення</a:t>
            </a:r>
            <a:r>
              <a:rPr lang="ru-RU" sz="2800" dirty="0"/>
              <a:t> </a:t>
            </a:r>
            <a:r>
              <a:rPr lang="ru-RU" sz="2800" dirty="0" err="1"/>
              <a:t>змін</a:t>
            </a:r>
            <a:r>
              <a:rPr lang="ru-RU" sz="2800" dirty="0" smtClean="0"/>
              <a:t>)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b="1" dirty="0" err="1" smtClean="0"/>
              <a:t>Результат</a:t>
            </a:r>
            <a:r>
              <a:rPr lang="en-US" sz="2800" b="1" dirty="0" smtClean="0"/>
              <a:t>:</a:t>
            </a:r>
            <a:r>
              <a:rPr lang="en-US" sz="2800" dirty="0" smtClean="0"/>
              <a:t> </a:t>
            </a:r>
            <a:r>
              <a:rPr lang="en-US" sz="2800" dirty="0" err="1" smtClean="0"/>
              <a:t>підвищення</a:t>
            </a:r>
            <a:r>
              <a:rPr lang="en-US" sz="2800" dirty="0" smtClean="0"/>
              <a:t> </a:t>
            </a:r>
            <a:r>
              <a:rPr lang="en-US" sz="2800" dirty="0" err="1" smtClean="0"/>
              <a:t>прозорості</a:t>
            </a:r>
            <a:r>
              <a:rPr lang="en-US" sz="2800" dirty="0" smtClean="0"/>
              <a:t> </a:t>
            </a:r>
            <a:r>
              <a:rPr lang="en-US" sz="2800" dirty="0" err="1" smtClean="0"/>
              <a:t>роботи</a:t>
            </a:r>
            <a:r>
              <a:rPr lang="en-US" sz="2800" dirty="0" smtClean="0"/>
              <a:t> ДФС</a:t>
            </a:r>
            <a:endParaRPr lang="uk-UA" sz="2800" dirty="0"/>
          </a:p>
          <a:p>
            <a:pPr lvl="0"/>
            <a:endParaRPr lang="uk-UA" sz="2800" b="1" dirty="0"/>
          </a:p>
        </p:txBody>
      </p:sp>
    </p:spTree>
    <p:extLst>
      <p:ext uri="{BB962C8B-B14F-4D97-AF65-F5344CB8AC3E}">
        <p14:creationId xmlns="" xmlns:p14="http://schemas.microsoft.com/office/powerpoint/2010/main" val="163337463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1285852" y="3411534"/>
            <a:ext cx="6572296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400" b="1"/>
            </a:lvl1pPr>
          </a:lstStyle>
          <a:p>
            <a:r>
              <a:rPr lang="en-US" dirty="0" smtClean="0"/>
              <a:t>ДОБРОВІЛЬНА СПЛАТА</a:t>
            </a:r>
            <a:endParaRPr dirty="0"/>
          </a:p>
        </p:txBody>
      </p:sp>
      <p:pic>
        <p:nvPicPr>
          <p:cNvPr id="122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  <p:extLst>
      <p:ext uri="{BB962C8B-B14F-4D97-AF65-F5344CB8AC3E}">
        <p14:creationId xmlns="" xmlns:p14="http://schemas.microsoft.com/office/powerpoint/2010/main" val="1080047629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1197" y="-38299"/>
            <a:ext cx="9246329" cy="6934747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Shape 157"/>
          <p:cNvSpPr/>
          <p:nvPr/>
        </p:nvSpPr>
        <p:spPr>
          <a:xfrm>
            <a:off x="246112" y="1386107"/>
            <a:ext cx="886423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Рівень добровільного подання податкових декларацій</a:t>
            </a:r>
          </a:p>
        </p:txBody>
      </p:sp>
      <p:pic>
        <p:nvPicPr>
          <p:cNvPr id="158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255627" y="2294331"/>
            <a:ext cx="5216426" cy="34804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>
              <a:spcBef>
                <a:spcPts val="500"/>
              </a:spcBef>
              <a:defRPr sz="2400"/>
            </a:pPr>
            <a:r>
              <a:rPr lang="en-US" dirty="0" err="1" smtClean="0"/>
              <a:t>Своєчасно</a:t>
            </a:r>
            <a:r>
              <a:rPr lang="en-US" dirty="0" smtClean="0"/>
              <a:t> </a:t>
            </a:r>
            <a:r>
              <a:rPr lang="en-US" dirty="0" err="1" smtClean="0"/>
              <a:t>та</a:t>
            </a:r>
            <a:r>
              <a:rPr lang="en-US" dirty="0" smtClean="0"/>
              <a:t> </a:t>
            </a:r>
            <a:r>
              <a:rPr lang="en-US" dirty="0" err="1" smtClean="0"/>
              <a:t>коректно</a:t>
            </a:r>
            <a:r>
              <a:rPr lang="en-US" dirty="0" smtClean="0"/>
              <a:t> </a:t>
            </a:r>
            <a:r>
              <a:rPr lang="en-US" dirty="0" err="1" smtClean="0"/>
              <a:t>заповнені</a:t>
            </a:r>
            <a:r>
              <a:rPr lang="en-US" dirty="0" smtClean="0"/>
              <a:t> </a:t>
            </a:r>
            <a:r>
              <a:rPr lang="en-US" dirty="0" err="1"/>
              <a:t>п</a:t>
            </a:r>
            <a:r>
              <a:rPr dirty="0" err="1" smtClean="0"/>
              <a:t>одаткові</a:t>
            </a:r>
            <a:r>
              <a:rPr dirty="0" smtClean="0"/>
              <a:t> </a:t>
            </a:r>
            <a:r>
              <a:rPr dirty="0" err="1"/>
              <a:t>декларації</a:t>
            </a:r>
            <a:r>
              <a:rPr dirty="0"/>
              <a:t> </a:t>
            </a:r>
            <a:r>
              <a:rPr lang="en-US" dirty="0" err="1" smtClean="0"/>
              <a:t>свідчасть</a:t>
            </a:r>
            <a:r>
              <a:rPr lang="en-US" dirty="0" smtClean="0"/>
              <a:t> </a:t>
            </a:r>
            <a:r>
              <a:rPr lang="en-US" dirty="0" err="1" smtClean="0"/>
              <a:t>про</a:t>
            </a:r>
            <a:r>
              <a:rPr lang="en-US" dirty="0" smtClean="0"/>
              <a:t> </a:t>
            </a:r>
            <a:r>
              <a:rPr lang="en-US" dirty="0" err="1" smtClean="0"/>
              <a:t>готовність</a:t>
            </a:r>
            <a:r>
              <a:rPr lang="en-US" dirty="0" smtClean="0"/>
              <a:t> </a:t>
            </a:r>
            <a:r>
              <a:rPr lang="en-US" dirty="0" err="1" smtClean="0"/>
              <a:t>платників</a:t>
            </a:r>
            <a:r>
              <a:rPr lang="en-US" dirty="0" smtClean="0"/>
              <a:t> </a:t>
            </a:r>
            <a:r>
              <a:rPr lang="en-US" dirty="0" err="1" smtClean="0"/>
              <a:t>платити</a:t>
            </a:r>
            <a:r>
              <a:rPr lang="en-US" dirty="0" smtClean="0"/>
              <a:t> </a:t>
            </a:r>
            <a:r>
              <a:rPr lang="en-US" dirty="0" err="1" smtClean="0"/>
              <a:t>податки</a:t>
            </a:r>
            <a:r>
              <a:rPr lang="en-US" dirty="0" smtClean="0"/>
              <a:t>, </a:t>
            </a:r>
            <a:r>
              <a:rPr lang="en-US" dirty="0" err="1" smtClean="0"/>
              <a:t>про</a:t>
            </a:r>
            <a:r>
              <a:rPr lang="en-US" dirty="0" smtClean="0"/>
              <a:t> </a:t>
            </a:r>
            <a:r>
              <a:rPr lang="en-US" dirty="0" err="1" smtClean="0"/>
              <a:t>довіру</a:t>
            </a:r>
            <a:r>
              <a:rPr lang="en-US" dirty="0" smtClean="0"/>
              <a:t> </a:t>
            </a:r>
            <a:r>
              <a:rPr lang="en-US" sz="2400" dirty="0" err="1" smtClean="0"/>
              <a:t>до</a:t>
            </a:r>
            <a:r>
              <a:rPr lang="en-US" sz="2400" dirty="0" smtClean="0"/>
              <a:t> </a:t>
            </a:r>
            <a:r>
              <a:rPr lang="uk-UA" sz="2400" dirty="0" smtClean="0"/>
              <a:t>фіскальних </a:t>
            </a:r>
            <a:r>
              <a:rPr lang="uk-UA" sz="2400" dirty="0"/>
              <a:t>органів </a:t>
            </a:r>
            <a:endParaRPr lang="en-US" sz="2400" dirty="0"/>
          </a:p>
          <a:p>
            <a:pPr lvl="0">
              <a:spcBef>
                <a:spcPts val="500"/>
              </a:spcBef>
              <a:defRPr sz="2400"/>
            </a:pPr>
            <a:endParaRPr dirty="0"/>
          </a:p>
          <a:p>
            <a:pPr>
              <a:defRPr sz="2400" b="1"/>
            </a:pPr>
            <a:r>
              <a:rPr dirty="0"/>
              <a:t>Результат:  </a:t>
            </a:r>
            <a:r>
              <a:rPr b="0" dirty="0"/>
              <a:t>Зростання цього індикатора свідчитиме про ріст довіри платників до ДФС, що надає якісні послуги. </a:t>
            </a:r>
          </a:p>
        </p:txBody>
      </p:sp>
      <p:sp>
        <p:nvSpPr>
          <p:cNvPr id="160" name="Shape 160"/>
          <p:cNvSpPr/>
          <p:nvPr/>
        </p:nvSpPr>
        <p:spPr>
          <a:xfrm>
            <a:off x="6181876" y="4657162"/>
            <a:ext cx="334889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2017: 98%</a:t>
            </a:r>
          </a:p>
        </p:txBody>
      </p:sp>
      <p:sp>
        <p:nvSpPr>
          <p:cNvPr id="161" name="Shape 161"/>
          <p:cNvSpPr/>
          <p:nvPr/>
        </p:nvSpPr>
        <p:spPr>
          <a:xfrm>
            <a:off x="6181876" y="5216390"/>
            <a:ext cx="2486258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Стратегічна</a:t>
            </a:r>
            <a:r>
              <a:rPr dirty="0"/>
              <a:t> </a:t>
            </a:r>
            <a:r>
              <a:rPr dirty="0" err="1"/>
              <a:t>ціль</a:t>
            </a:r>
            <a:r>
              <a:rPr dirty="0"/>
              <a:t>: 100%</a:t>
            </a:r>
          </a:p>
        </p:txBody>
      </p:sp>
      <p:pic>
        <p:nvPicPr>
          <p:cNvPr id="162" name="image8.png" descr="C:\Users\iarovyi\Desktop\mfu-new\pics\PNG\Outline Version\120px\write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421965" y="2294331"/>
            <a:ext cx="1525588" cy="1525588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Shape 163"/>
          <p:cNvSpPr/>
          <p:nvPr/>
        </p:nvSpPr>
        <p:spPr>
          <a:xfrm>
            <a:off x="6181876" y="4102556"/>
            <a:ext cx="286323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2015 </a:t>
            </a:r>
            <a:r>
              <a:rPr dirty="0" err="1"/>
              <a:t>рік</a:t>
            </a:r>
            <a:r>
              <a:rPr dirty="0"/>
              <a:t>: 95,7%</a:t>
            </a:r>
          </a:p>
        </p:txBody>
      </p:sp>
      <p:pic>
        <p:nvPicPr>
          <p:cNvPr id="164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hape 16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1285852" y="3411534"/>
            <a:ext cx="6572296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400" b="1"/>
            </a:lvl1pPr>
          </a:lstStyle>
          <a:p>
            <a:r>
              <a:rPr lang="en-US" dirty="0" smtClean="0"/>
              <a:t>РИЗИК ОРІЄНТОВНИЙ ПІДХІД </a:t>
            </a:r>
            <a:endParaRPr dirty="0"/>
          </a:p>
        </p:txBody>
      </p:sp>
      <p:pic>
        <p:nvPicPr>
          <p:cNvPr id="122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  <p:extLst>
      <p:ext uri="{BB962C8B-B14F-4D97-AF65-F5344CB8AC3E}">
        <p14:creationId xmlns="" xmlns:p14="http://schemas.microsoft.com/office/powerpoint/2010/main" val="35880409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48222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Shape 119"/>
          <p:cNvSpPr/>
          <p:nvPr/>
        </p:nvSpPr>
        <p:spPr>
          <a:xfrm>
            <a:off x="3250397" y="2193652"/>
            <a:ext cx="2643206" cy="82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5000" b="1"/>
            </a:lvl1pPr>
          </a:lstStyle>
          <a:p>
            <a:r>
              <a:t>Що це?</a:t>
            </a:r>
          </a:p>
        </p:txBody>
      </p:sp>
      <p:pic>
        <p:nvPicPr>
          <p:cNvPr id="12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1285852" y="3411534"/>
            <a:ext cx="6572296" cy="161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400" b="1"/>
            </a:lvl1pPr>
          </a:lstStyle>
          <a:p>
            <a:r>
              <a:t>Система показників для оцінки ефективності роботи Державної Фіскальної Служби</a:t>
            </a:r>
          </a:p>
        </p:txBody>
      </p:sp>
      <p:pic>
        <p:nvPicPr>
          <p:cNvPr id="122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-40556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/>
        </p:nvSpPr>
        <p:spPr>
          <a:xfrm>
            <a:off x="1941459" y="1372655"/>
            <a:ext cx="666298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800" b="1"/>
            </a:lvl1pPr>
          </a:lstStyle>
          <a:p>
            <a:r>
              <a:rPr lang="uk-UA" sz="3200" dirty="0" err="1" smtClean="0"/>
              <a:t>Ціл</a:t>
            </a:r>
            <a:r>
              <a:rPr lang="en-US" sz="3200" dirty="0" err="1" smtClean="0"/>
              <a:t>ь</a:t>
            </a:r>
            <a:r>
              <a:rPr lang="uk-UA" sz="3200" dirty="0" smtClean="0"/>
              <a:t> до 1 грудня 2016 року </a:t>
            </a:r>
            <a:endParaRPr sz="3200" dirty="0"/>
          </a:p>
        </p:txBody>
      </p:sp>
      <p:pic>
        <p:nvPicPr>
          <p:cNvPr id="31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Shape 31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10" name="Shape 303"/>
          <p:cNvSpPr/>
          <p:nvPr/>
        </p:nvSpPr>
        <p:spPr>
          <a:xfrm>
            <a:off x="611560" y="2636912"/>
            <a:ext cx="569257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lang="uk-UA" dirty="0" smtClean="0"/>
              <a:t> </a:t>
            </a:r>
            <a:endParaRPr dirty="0"/>
          </a:p>
        </p:txBody>
      </p:sp>
      <p:sp>
        <p:nvSpPr>
          <p:cNvPr id="2" name="Прямокутник 1"/>
          <p:cNvSpPr/>
          <p:nvPr/>
        </p:nvSpPr>
        <p:spPr>
          <a:xfrm>
            <a:off x="539551" y="1891576"/>
            <a:ext cx="806489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600" b="1" dirty="0" smtClean="0"/>
              <a:t>КРІ: </a:t>
            </a:r>
            <a:r>
              <a:rPr lang="ru-RU" sz="2600" b="1" dirty="0" err="1" smtClean="0"/>
              <a:t>Запровадити</a:t>
            </a:r>
            <a:r>
              <a:rPr lang="ru-RU" sz="2600" b="1" dirty="0" smtClean="0"/>
              <a:t> систему </a:t>
            </a:r>
            <a:r>
              <a:rPr lang="ru-RU" sz="2600" b="1" dirty="0" err="1"/>
              <a:t>Ризик</a:t>
            </a:r>
            <a:r>
              <a:rPr lang="ru-RU" sz="2600" b="1" dirty="0"/>
              <a:t> менеджменту, </a:t>
            </a:r>
            <a:r>
              <a:rPr lang="en-US" sz="2600" b="1" dirty="0" err="1" smtClean="0"/>
              <a:t>яка</a:t>
            </a:r>
            <a:r>
              <a:rPr lang="en-US" sz="2600" b="1" dirty="0" smtClean="0"/>
              <a:t> </a:t>
            </a:r>
            <a:r>
              <a:rPr lang="ru-RU" sz="2600" b="1" dirty="0" err="1" smtClean="0"/>
              <a:t>включаючи</a:t>
            </a:r>
            <a:r>
              <a:rPr lang="ru-RU" sz="2600" b="1" dirty="0" smtClean="0"/>
              <a:t> </a:t>
            </a:r>
            <a:r>
              <a:rPr lang="ru-RU" sz="2600" b="1" dirty="0" err="1"/>
              <a:t>наступне</a:t>
            </a:r>
            <a:r>
              <a:rPr lang="ru-RU" sz="2600" b="1" dirty="0" smtClean="0"/>
              <a:t>:</a:t>
            </a:r>
            <a:endParaRPr lang="en-US" sz="2600" b="1" dirty="0" smtClean="0"/>
          </a:p>
          <a:p>
            <a:pPr lvl="0"/>
            <a:endParaRPr lang="uk-UA" sz="1600" b="1" dirty="0"/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400" dirty="0" err="1" smtClean="0"/>
              <a:t>Створення</a:t>
            </a:r>
            <a:r>
              <a:rPr lang="ru-RU" sz="2400" dirty="0" smtClean="0"/>
              <a:t> в </a:t>
            </a:r>
            <a:r>
              <a:rPr lang="ru-RU" sz="2400" dirty="0"/>
              <a:t>центральному </a:t>
            </a:r>
            <a:r>
              <a:rPr lang="ru-RU" sz="2400" dirty="0" err="1"/>
              <a:t>апараті</a:t>
            </a:r>
            <a:r>
              <a:rPr lang="ru-RU" sz="2400" dirty="0"/>
              <a:t>  ДФС </a:t>
            </a:r>
            <a:r>
              <a:rPr lang="ru-RU" sz="2400" dirty="0" err="1" smtClean="0"/>
              <a:t>окремого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підрозділу</a:t>
            </a:r>
            <a:r>
              <a:rPr lang="ru-RU" sz="2400" dirty="0" smtClean="0"/>
              <a:t> </a:t>
            </a:r>
            <a:r>
              <a:rPr lang="ru-RU" sz="2400" dirty="0" err="1" smtClean="0"/>
              <a:t>ризик</a:t>
            </a:r>
            <a:r>
              <a:rPr lang="ru-RU" sz="2400" dirty="0" smtClean="0"/>
              <a:t>-менеджменту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400" dirty="0" err="1" smtClean="0"/>
              <a:t>Визначення</a:t>
            </a:r>
            <a:r>
              <a:rPr lang="ru-RU" sz="2400" dirty="0" smtClean="0"/>
              <a:t> </a:t>
            </a:r>
            <a:r>
              <a:rPr lang="ru-RU" sz="2400" dirty="0" err="1"/>
              <a:t>критері</a:t>
            </a:r>
            <a:r>
              <a:rPr lang="ru-RU" sz="2400" dirty="0"/>
              <a:t> </a:t>
            </a:r>
            <a:r>
              <a:rPr lang="ru-RU" sz="2400" dirty="0" err="1"/>
              <a:t>ризику</a:t>
            </a:r>
            <a:r>
              <a:rPr lang="ru-RU" sz="2400" dirty="0"/>
              <a:t> не </a:t>
            </a:r>
            <a:r>
              <a:rPr lang="ru-RU" sz="2400" dirty="0" err="1"/>
              <a:t>виконання</a:t>
            </a:r>
            <a:r>
              <a:rPr lang="ru-RU" sz="2400" dirty="0"/>
              <a:t> </a:t>
            </a:r>
            <a:r>
              <a:rPr lang="ru-RU" sz="2400" dirty="0" err="1"/>
              <a:t>податкового</a:t>
            </a:r>
            <a:r>
              <a:rPr lang="ru-RU" sz="2400" dirty="0"/>
              <a:t> </a:t>
            </a:r>
            <a:r>
              <a:rPr lang="ru-RU" sz="2400" dirty="0" err="1"/>
              <a:t>законодавства</a:t>
            </a:r>
            <a:r>
              <a:rPr lang="ru-RU" sz="2400" dirty="0"/>
              <a:t> для кожного виду </a:t>
            </a:r>
            <a:r>
              <a:rPr lang="ru-RU" sz="2400" dirty="0" err="1"/>
              <a:t>податку</a:t>
            </a:r>
            <a:r>
              <a:rPr lang="ru-RU" sz="2400" dirty="0"/>
              <a:t> </a:t>
            </a:r>
            <a:r>
              <a:rPr lang="ru-RU" sz="2400" dirty="0" err="1" smtClean="0"/>
              <a:t>щодо</a:t>
            </a:r>
            <a:r>
              <a:rPr lang="ru-RU" sz="2400" dirty="0" smtClean="0"/>
              <a:t> </a:t>
            </a:r>
            <a:r>
              <a:rPr lang="ru-RU" sz="2400" dirty="0" err="1"/>
              <a:t>митних</a:t>
            </a:r>
            <a:r>
              <a:rPr lang="ru-RU" sz="2400" dirty="0"/>
              <a:t> </a:t>
            </a:r>
            <a:r>
              <a:rPr lang="ru-RU" sz="2400" dirty="0" err="1"/>
              <a:t>операцій</a:t>
            </a:r>
            <a:endParaRPr lang="uk-UA" sz="2400" dirty="0"/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2400" dirty="0" err="1"/>
              <a:t>Податковий</a:t>
            </a:r>
            <a:r>
              <a:rPr lang="ru-RU" sz="2400" dirty="0"/>
              <a:t> та </a:t>
            </a:r>
            <a:r>
              <a:rPr lang="ru-RU" sz="2400" dirty="0" err="1"/>
              <a:t>митний</a:t>
            </a:r>
            <a:r>
              <a:rPr lang="ru-RU" sz="2400" dirty="0"/>
              <a:t> аудит </a:t>
            </a:r>
            <a:r>
              <a:rPr lang="ru-RU" sz="2400" dirty="0" err="1"/>
              <a:t>базується</a:t>
            </a:r>
            <a:r>
              <a:rPr lang="ru-RU" sz="2400" dirty="0"/>
              <a:t> на </a:t>
            </a:r>
            <a:r>
              <a:rPr lang="ru-RU" sz="2400" dirty="0" err="1"/>
              <a:t>ризик-орієктовному</a:t>
            </a:r>
            <a:r>
              <a:rPr lang="ru-RU" sz="2400" dirty="0"/>
              <a:t> </a:t>
            </a:r>
            <a:r>
              <a:rPr lang="ru-RU" sz="2400" dirty="0" err="1" smtClean="0"/>
              <a:t>підході</a:t>
            </a:r>
            <a:endParaRPr lang="en-US" sz="2400" dirty="0" smtClean="0"/>
          </a:p>
          <a:p>
            <a:pPr marL="457200" lvl="0" indent="-457200">
              <a:buFont typeface="Courier New" pitchFamily="49" charset="0"/>
              <a:buChar char="o"/>
            </a:pPr>
            <a:endParaRPr lang="en-US" sz="1600" b="1" dirty="0"/>
          </a:p>
          <a:p>
            <a:pPr lvl="0"/>
            <a:r>
              <a:rPr lang="ru-RU" sz="2400" b="1" dirty="0" smtClean="0"/>
              <a:t>Р</a:t>
            </a:r>
            <a:r>
              <a:rPr lang="en-US" sz="2400" b="1" dirty="0" err="1" smtClean="0"/>
              <a:t>езультат</a:t>
            </a:r>
            <a:r>
              <a:rPr lang="en-US" sz="2400" b="1" dirty="0" smtClean="0"/>
              <a:t>: </a:t>
            </a:r>
            <a:r>
              <a:rPr lang="en-US" sz="2400" dirty="0" err="1" smtClean="0"/>
              <a:t>зменшення</a:t>
            </a:r>
            <a:r>
              <a:rPr lang="en-US" sz="2400" dirty="0" smtClean="0"/>
              <a:t> </a:t>
            </a:r>
            <a:r>
              <a:rPr lang="en-US" sz="2400" dirty="0" err="1" smtClean="0"/>
              <a:t>тиску</a:t>
            </a:r>
            <a:r>
              <a:rPr lang="en-US" sz="2400" dirty="0" smtClean="0"/>
              <a:t> </a:t>
            </a:r>
            <a:r>
              <a:rPr lang="en-US" sz="2400" dirty="0" err="1" smtClean="0"/>
              <a:t>на</a:t>
            </a:r>
            <a:r>
              <a:rPr lang="en-US" sz="2400" dirty="0" smtClean="0"/>
              <a:t> </a:t>
            </a:r>
            <a:r>
              <a:rPr lang="en-US" sz="2400" dirty="0" err="1" smtClean="0"/>
              <a:t>добросовісних</a:t>
            </a:r>
            <a:r>
              <a:rPr lang="en-US" sz="2400" dirty="0" smtClean="0"/>
              <a:t> </a:t>
            </a:r>
            <a:r>
              <a:rPr lang="en-US" sz="2400" dirty="0" err="1" smtClean="0"/>
              <a:t>платників</a:t>
            </a:r>
            <a:r>
              <a:rPr lang="en-US" sz="2400" dirty="0" smtClean="0"/>
              <a:t> </a:t>
            </a:r>
            <a:r>
              <a:rPr lang="en-US" sz="2400" dirty="0" err="1" smtClean="0"/>
              <a:t>та</a:t>
            </a:r>
            <a:r>
              <a:rPr lang="en-US" sz="2400" dirty="0" smtClean="0"/>
              <a:t> </a:t>
            </a:r>
            <a:r>
              <a:rPr lang="en-US" sz="2400" dirty="0" err="1" smtClean="0"/>
              <a:t>біль</a:t>
            </a:r>
            <a:r>
              <a:rPr lang="en-US" sz="2400" dirty="0" smtClean="0"/>
              <a:t> </a:t>
            </a:r>
            <a:r>
              <a:rPr lang="en-US" sz="2400" dirty="0" err="1" smtClean="0"/>
              <a:t>ефективне</a:t>
            </a:r>
            <a:r>
              <a:rPr lang="en-US" sz="2400" dirty="0" smtClean="0"/>
              <a:t> </a:t>
            </a:r>
            <a:r>
              <a:rPr lang="en-US" sz="2400" dirty="0" err="1" smtClean="0"/>
              <a:t>виявлення</a:t>
            </a:r>
            <a:r>
              <a:rPr lang="en-US" sz="2400" dirty="0" smtClean="0"/>
              <a:t> </a:t>
            </a:r>
            <a:r>
              <a:rPr lang="en-US" sz="2400" dirty="0" err="1" smtClean="0"/>
              <a:t>порушників</a:t>
            </a:r>
            <a:endParaRPr lang="uk-UA" sz="2400" dirty="0"/>
          </a:p>
          <a:p>
            <a:endParaRPr lang="uk-UA" sz="2800" b="1" dirty="0"/>
          </a:p>
        </p:txBody>
      </p:sp>
    </p:spTree>
    <p:extLst>
      <p:ext uri="{BB962C8B-B14F-4D97-AF65-F5344CB8AC3E}">
        <p14:creationId xmlns="" xmlns:p14="http://schemas.microsoft.com/office/powerpoint/2010/main" val="103659312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7019" y="0"/>
            <a:ext cx="9258037" cy="6943527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Shape 254"/>
          <p:cNvSpPr/>
          <p:nvPr/>
        </p:nvSpPr>
        <p:spPr>
          <a:xfrm>
            <a:off x="239886" y="1627181"/>
            <a:ext cx="7927628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Коефіцієнт покриття податкового аудиту системою управління ризиками</a:t>
            </a:r>
          </a:p>
        </p:txBody>
      </p:sp>
      <p:pic>
        <p:nvPicPr>
          <p:cNvPr id="255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6" name="image16.png" descr="C:\Users\iarovyi\Desktop\mfu-new\pics\PNG\Outline Version\120px\smiley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733311" y="2597836"/>
            <a:ext cx="928695" cy="928695"/>
          </a:xfrm>
          <a:prstGeom prst="rect">
            <a:avLst/>
          </a:prstGeom>
          <a:ln w="12700">
            <a:miter lim="400000"/>
          </a:ln>
        </p:spPr>
      </p:pic>
      <p:sp>
        <p:nvSpPr>
          <p:cNvPr id="257" name="Shape 257"/>
          <p:cNvSpPr/>
          <p:nvPr/>
        </p:nvSpPr>
        <p:spPr>
          <a:xfrm>
            <a:off x="255562" y="3132426"/>
            <a:ext cx="5291513" cy="3304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400"/>
            </a:pPr>
            <a:r>
              <a:t>Підвищення ефективності системи оцінки ризиків для виявлення несумлінних платників</a:t>
            </a:r>
          </a:p>
          <a:p>
            <a:pPr defTabSz="45720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defRPr sz="2400" b="1"/>
            </a:pPr>
            <a:r>
              <a:t>Результат:</a:t>
            </a:r>
            <a:r>
              <a:rPr b="0"/>
              <a:t> Зменшення кількості позапланових перевірок завдяки автоматизованому відбору справ. </a:t>
            </a:r>
          </a:p>
          <a:p>
            <a:pPr>
              <a:defRPr sz="2400"/>
            </a:pPr>
            <a:endParaRPr b="0"/>
          </a:p>
        </p:txBody>
      </p:sp>
      <p:pic>
        <p:nvPicPr>
          <p:cNvPr id="258" name="image17.png" descr="C:\Users\iarovyi\Desktop\mfu-new\pics\PNG\Outline Version\120px\bubble-heart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7740663" y="2419979"/>
            <a:ext cx="642943" cy="642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" name="image3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Shape 260"/>
          <p:cNvSpPr/>
          <p:nvPr/>
        </p:nvSpPr>
        <p:spPr>
          <a:xfrm>
            <a:off x="6154817" y="3592945"/>
            <a:ext cx="280775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t>2015 рік:19,36%</a:t>
            </a:r>
          </a:p>
        </p:txBody>
      </p:sp>
      <p:sp>
        <p:nvSpPr>
          <p:cNvPr id="261" name="Shape 261"/>
          <p:cNvSpPr/>
          <p:nvPr/>
        </p:nvSpPr>
        <p:spPr>
          <a:xfrm>
            <a:off x="6154817" y="4146910"/>
            <a:ext cx="280775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t>Мета 2016: 35%</a:t>
            </a:r>
          </a:p>
        </p:txBody>
      </p:sp>
      <p:sp>
        <p:nvSpPr>
          <p:cNvPr id="262" name="Shape 262"/>
          <p:cNvSpPr/>
          <p:nvPr/>
        </p:nvSpPr>
        <p:spPr>
          <a:xfrm>
            <a:off x="6154817" y="4700875"/>
            <a:ext cx="276936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Мета 2017: 40%</a:t>
            </a:r>
          </a:p>
        </p:txBody>
      </p:sp>
      <p:sp>
        <p:nvSpPr>
          <p:cNvPr id="263" name="Shape 263"/>
          <p:cNvSpPr/>
          <p:nvPr/>
        </p:nvSpPr>
        <p:spPr>
          <a:xfrm>
            <a:off x="6154817" y="5107778"/>
            <a:ext cx="2459131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Стратегічна ціль: 100%</a:t>
            </a:r>
          </a:p>
        </p:txBody>
      </p:sp>
      <p:sp>
        <p:nvSpPr>
          <p:cNvPr id="264" name="Shape 264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1285852" y="3411534"/>
            <a:ext cx="6572296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400" b="1"/>
            </a:lvl1pPr>
          </a:lstStyle>
          <a:p>
            <a:r>
              <a:rPr lang="en-US" dirty="0" smtClean="0"/>
              <a:t>ФУНКЦІЇ АУДИТУ ТА АПЕЛЯЦІЇ</a:t>
            </a:r>
            <a:endParaRPr dirty="0"/>
          </a:p>
        </p:txBody>
      </p:sp>
      <p:pic>
        <p:nvPicPr>
          <p:cNvPr id="122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  <p:extLst>
      <p:ext uri="{BB962C8B-B14F-4D97-AF65-F5344CB8AC3E}">
        <p14:creationId xmlns="" xmlns:p14="http://schemas.microsoft.com/office/powerpoint/2010/main" val="139193076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6688" y="0"/>
            <a:ext cx="9257375" cy="694303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hape 168"/>
          <p:cNvSpPr/>
          <p:nvPr/>
        </p:nvSpPr>
        <p:spPr>
          <a:xfrm>
            <a:off x="202728" y="1423965"/>
            <a:ext cx="8738544" cy="131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Частка сплачених грошових зобов’язань, визначених за результатами податкового та митного аудиту</a:t>
            </a:r>
          </a:p>
        </p:txBody>
      </p:sp>
      <p:pic>
        <p:nvPicPr>
          <p:cNvPr id="169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0" name="image9.png" descr="C:\Users\iarovyi\Downloads\1469636334_money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753235" y="2536192"/>
            <a:ext cx="1285885" cy="1285885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Shape 171"/>
          <p:cNvSpPr/>
          <p:nvPr/>
        </p:nvSpPr>
        <p:spPr>
          <a:xfrm>
            <a:off x="216016" y="2433629"/>
            <a:ext cx="5809989" cy="452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 defTabSz="457200">
              <a:defRPr sz="2400">
                <a:latin typeface="+mj-lt"/>
                <a:ea typeface="+mj-ea"/>
                <a:cs typeface="+mj-cs"/>
                <a:sym typeface="Helvetica"/>
              </a:defRPr>
            </a:pPr>
            <a:r>
              <a:t>Не cплачені до бюджету суми донарахувань означають зайво витрачені ресурси держави та платників податків. </a:t>
            </a:r>
          </a:p>
          <a:p>
            <a:pPr defTabSz="45720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defRPr sz="2400" b="1"/>
            </a:pPr>
            <a:r>
              <a:t>Результат росту KPI: </a:t>
            </a:r>
            <a:r>
              <a:rPr b="0"/>
              <a:t>Перетворення ДФС з карального на сервісний орган. </a:t>
            </a:r>
          </a:p>
          <a:p>
            <a:pPr>
              <a:defRPr sz="2400"/>
            </a:pPr>
            <a:r>
              <a:t>Зменшення кількості перевірок та необґрунтованих нарахувань. </a:t>
            </a:r>
          </a:p>
          <a:p>
            <a:pPr>
              <a:buSzPct val="100000"/>
              <a:buFont typeface="Arial"/>
              <a:buChar char="•"/>
            </a:pPr>
            <a:endParaRPr/>
          </a:p>
          <a:p>
            <a:endParaRPr/>
          </a:p>
        </p:txBody>
      </p:sp>
      <p:sp>
        <p:nvSpPr>
          <p:cNvPr id="172" name="Shape 172"/>
          <p:cNvSpPr/>
          <p:nvPr/>
        </p:nvSpPr>
        <p:spPr>
          <a:xfrm>
            <a:off x="6144975" y="4367670"/>
            <a:ext cx="4759285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2016 : 20 %</a:t>
            </a:r>
          </a:p>
        </p:txBody>
      </p:sp>
      <p:sp>
        <p:nvSpPr>
          <p:cNvPr id="173" name="Shape 173"/>
          <p:cNvSpPr/>
          <p:nvPr/>
        </p:nvSpPr>
        <p:spPr>
          <a:xfrm>
            <a:off x="6144975" y="5271743"/>
            <a:ext cx="2601252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Стратегічна</a:t>
            </a:r>
            <a:r>
              <a:rPr dirty="0"/>
              <a:t> </a:t>
            </a:r>
            <a:r>
              <a:rPr dirty="0" err="1"/>
              <a:t>ціль</a:t>
            </a:r>
            <a:r>
              <a:rPr dirty="0"/>
              <a:t>: 100%</a:t>
            </a:r>
          </a:p>
        </p:txBody>
      </p:sp>
      <p:sp>
        <p:nvSpPr>
          <p:cNvPr id="174" name="Shape 174"/>
          <p:cNvSpPr/>
          <p:nvPr/>
        </p:nvSpPr>
        <p:spPr>
          <a:xfrm>
            <a:off x="6144975" y="3897925"/>
            <a:ext cx="325194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2015 </a:t>
            </a:r>
            <a:r>
              <a:rPr dirty="0" err="1"/>
              <a:t>рік</a:t>
            </a:r>
            <a:r>
              <a:rPr dirty="0"/>
              <a:t>: 8,02 %</a:t>
            </a:r>
          </a:p>
        </p:txBody>
      </p:sp>
      <p:sp>
        <p:nvSpPr>
          <p:cNvPr id="175" name="Shape 175"/>
          <p:cNvSpPr/>
          <p:nvPr/>
        </p:nvSpPr>
        <p:spPr>
          <a:xfrm>
            <a:off x="6144975" y="4814711"/>
            <a:ext cx="2502406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2017: 50 %</a:t>
            </a:r>
          </a:p>
        </p:txBody>
      </p:sp>
      <p:pic>
        <p:nvPicPr>
          <p:cNvPr id="176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Shape 177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0802" y="0"/>
            <a:ext cx="9245602" cy="6934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hape 181"/>
          <p:cNvSpPr/>
          <p:nvPr/>
        </p:nvSpPr>
        <p:spPr>
          <a:xfrm>
            <a:off x="238659" y="1492271"/>
            <a:ext cx="8481517" cy="131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Частка узгодження грошових зобов’язань, визначених за результатами податкового та митного аудиту </a:t>
            </a:r>
          </a:p>
        </p:txBody>
      </p:sp>
      <p:sp>
        <p:nvSpPr>
          <p:cNvPr id="182" name="Shape 182"/>
          <p:cNvSpPr/>
          <p:nvPr/>
        </p:nvSpPr>
        <p:spPr>
          <a:xfrm>
            <a:off x="225399" y="2895468"/>
            <a:ext cx="5714582" cy="3610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spcBef>
                <a:spcPts val="3200"/>
              </a:spcBef>
              <a:defRPr sz="2400"/>
            </a:pPr>
            <a:r>
              <a:t>Цей індикатор продемонструє ефективність відбору випадків для проведення податкових та митних перевірок.</a:t>
            </a:r>
          </a:p>
          <a:p>
            <a:pPr>
              <a:defRPr sz="2400" b="1"/>
            </a:pPr>
            <a:r>
              <a:t>Результат: </a:t>
            </a:r>
            <a:r>
              <a:rPr b="0"/>
              <a:t>Зменшить кількість перевірок та необґрунтованих нарахувань</a:t>
            </a:r>
            <a:endParaRPr sz="2800"/>
          </a:p>
          <a:p>
            <a:pPr>
              <a:defRPr sz="2400"/>
            </a:pPr>
            <a:r>
              <a:t>   </a:t>
            </a:r>
          </a:p>
        </p:txBody>
      </p:sp>
      <p:sp>
        <p:nvSpPr>
          <p:cNvPr id="183" name="Shape 183"/>
          <p:cNvSpPr/>
          <p:nvPr/>
        </p:nvSpPr>
        <p:spPr>
          <a:xfrm>
            <a:off x="6171915" y="4985841"/>
            <a:ext cx="2404279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2017: 55%</a:t>
            </a:r>
          </a:p>
        </p:txBody>
      </p:sp>
      <p:sp>
        <p:nvSpPr>
          <p:cNvPr id="184" name="Shape 184"/>
          <p:cNvSpPr/>
          <p:nvPr/>
        </p:nvSpPr>
        <p:spPr>
          <a:xfrm>
            <a:off x="6171915" y="5432882"/>
            <a:ext cx="26399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Стратегічна</a:t>
            </a:r>
            <a:r>
              <a:rPr dirty="0"/>
              <a:t> </a:t>
            </a:r>
            <a:r>
              <a:rPr dirty="0" err="1"/>
              <a:t>ціль</a:t>
            </a:r>
            <a:r>
              <a:rPr dirty="0"/>
              <a:t>: 100%</a:t>
            </a:r>
          </a:p>
        </p:txBody>
      </p:sp>
      <p:pic>
        <p:nvPicPr>
          <p:cNvPr id="185" name="image10.png" descr="C:\Users\iarovyi\Downloads\1469740188_33.Thumbs-Up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482919" y="2721680"/>
            <a:ext cx="1214447" cy="1214447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Shape 186"/>
          <p:cNvSpPr/>
          <p:nvPr/>
        </p:nvSpPr>
        <p:spPr>
          <a:xfrm>
            <a:off x="6171915" y="4102601"/>
            <a:ext cx="2713536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2015 </a:t>
            </a:r>
            <a:r>
              <a:rPr dirty="0" err="1"/>
              <a:t>рік</a:t>
            </a:r>
            <a:r>
              <a:rPr dirty="0"/>
              <a:t>: 12,6%</a:t>
            </a:r>
          </a:p>
        </p:txBody>
      </p:sp>
      <p:sp>
        <p:nvSpPr>
          <p:cNvPr id="187" name="Shape 187"/>
          <p:cNvSpPr/>
          <p:nvPr/>
        </p:nvSpPr>
        <p:spPr>
          <a:xfrm>
            <a:off x="6171915" y="4554327"/>
            <a:ext cx="325194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2016: 30%</a:t>
            </a:r>
          </a:p>
        </p:txBody>
      </p:sp>
      <p:pic>
        <p:nvPicPr>
          <p:cNvPr id="188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Shape 189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1028712" y="-742786"/>
            <a:ext cx="11201424" cy="8401067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Shape 192"/>
          <p:cNvSpPr/>
          <p:nvPr/>
        </p:nvSpPr>
        <p:spPr>
          <a:xfrm>
            <a:off x="242862" y="1462065"/>
            <a:ext cx="8658276" cy="23083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rPr sz="2400" dirty="0"/>
              <a:t>KPI: Кількісна результативність розгляду податкових та митних спорів у судовому </a:t>
            </a:r>
            <a:r>
              <a:rPr sz="2400" dirty="0" smtClean="0"/>
              <a:t>порядку</a:t>
            </a:r>
            <a:endParaRPr lang="en-US" sz="2400" dirty="0" smtClean="0"/>
          </a:p>
          <a:p>
            <a:pPr>
              <a:defRPr sz="2800" b="1"/>
            </a:pPr>
            <a:r>
              <a:rPr lang="ru-RU" sz="2400" b="1" dirty="0" err="1"/>
              <a:t>Частка</a:t>
            </a:r>
            <a:r>
              <a:rPr lang="ru-RU" sz="2400" b="1" dirty="0"/>
              <a:t> </a:t>
            </a:r>
            <a:r>
              <a:rPr lang="ru-RU" sz="2400" b="1" dirty="0" err="1"/>
              <a:t>податкових</a:t>
            </a:r>
            <a:r>
              <a:rPr lang="ru-RU" sz="2400" b="1" dirty="0"/>
              <a:t> та </a:t>
            </a:r>
            <a:r>
              <a:rPr lang="ru-RU" sz="2400" b="1" dirty="0" err="1"/>
              <a:t>митних</a:t>
            </a:r>
            <a:r>
              <a:rPr lang="ru-RU" sz="2400" b="1" dirty="0"/>
              <a:t> </a:t>
            </a:r>
            <a:r>
              <a:rPr lang="ru-RU" sz="2400" b="1" dirty="0" err="1"/>
              <a:t>спорів</a:t>
            </a:r>
            <a:r>
              <a:rPr lang="ru-RU" sz="2400" b="1" dirty="0"/>
              <a:t>, </a:t>
            </a:r>
            <a:r>
              <a:rPr lang="ru-RU" sz="2400" b="1" dirty="0" err="1"/>
              <a:t>вирішених</a:t>
            </a:r>
            <a:r>
              <a:rPr lang="ru-RU" sz="2400" b="1" dirty="0"/>
              <a:t> судами </a:t>
            </a:r>
            <a:r>
              <a:rPr lang="ru-RU" sz="2400" b="1" dirty="0" err="1"/>
              <a:t>різних</a:t>
            </a:r>
            <a:r>
              <a:rPr lang="ru-RU" sz="2400" b="1" dirty="0"/>
              <a:t> </a:t>
            </a:r>
            <a:r>
              <a:rPr lang="ru-RU" sz="2400" b="1" dirty="0" err="1"/>
              <a:t>інстанцій</a:t>
            </a:r>
            <a:r>
              <a:rPr lang="ru-RU" sz="2400" b="1" dirty="0"/>
              <a:t> на </a:t>
            </a:r>
            <a:r>
              <a:rPr lang="ru-RU" sz="2400" b="1" dirty="0" err="1"/>
              <a:t>користь</a:t>
            </a:r>
            <a:r>
              <a:rPr lang="ru-RU" sz="2400" b="1" dirty="0"/>
              <a:t> </a:t>
            </a:r>
            <a:r>
              <a:rPr lang="ru-RU" sz="2400" b="1" dirty="0" err="1"/>
              <a:t>органів</a:t>
            </a:r>
            <a:r>
              <a:rPr lang="ru-RU" sz="2400" b="1" dirty="0"/>
              <a:t> ДФС у  </a:t>
            </a:r>
            <a:r>
              <a:rPr lang="ru-RU" sz="2400" b="1" dirty="0" err="1"/>
              <a:t>загальній</a:t>
            </a:r>
            <a:r>
              <a:rPr lang="ru-RU" sz="2400" b="1" dirty="0"/>
              <a:t> </a:t>
            </a:r>
            <a:r>
              <a:rPr lang="ru-RU" sz="2400" b="1" dirty="0" err="1"/>
              <a:t>кількість</a:t>
            </a:r>
            <a:r>
              <a:rPr lang="ru-RU" sz="2400" b="1" dirty="0"/>
              <a:t> </a:t>
            </a:r>
            <a:r>
              <a:rPr lang="ru-RU" sz="2400" b="1" dirty="0" err="1"/>
              <a:t>податкових</a:t>
            </a:r>
            <a:r>
              <a:rPr lang="ru-RU" sz="2400" b="1" dirty="0"/>
              <a:t> та </a:t>
            </a:r>
            <a:r>
              <a:rPr lang="ru-RU" sz="2400" b="1" dirty="0" err="1"/>
              <a:t>митних</a:t>
            </a:r>
            <a:r>
              <a:rPr lang="ru-RU" sz="2400" b="1" dirty="0"/>
              <a:t> </a:t>
            </a:r>
            <a:r>
              <a:rPr lang="ru-RU" sz="2400" b="1" dirty="0" err="1"/>
              <a:t>спорів</a:t>
            </a:r>
            <a:r>
              <a:rPr lang="ru-RU" sz="2400" b="1" dirty="0"/>
              <a:t>, </a:t>
            </a:r>
            <a:r>
              <a:rPr lang="ru-RU" sz="2400" b="1" dirty="0" err="1"/>
              <a:t>вирішених</a:t>
            </a:r>
            <a:r>
              <a:rPr lang="ru-RU" sz="2400" b="1" dirty="0"/>
              <a:t> судами </a:t>
            </a:r>
            <a:r>
              <a:rPr lang="ru-RU" sz="2400" b="1" dirty="0" err="1"/>
              <a:t>різних</a:t>
            </a:r>
            <a:r>
              <a:rPr lang="ru-RU" sz="2400" b="1" dirty="0"/>
              <a:t> </a:t>
            </a:r>
            <a:r>
              <a:rPr lang="ru-RU" sz="2400" b="1" dirty="0" err="1"/>
              <a:t>інстанцій</a:t>
            </a:r>
            <a:r>
              <a:rPr lang="ru-RU" sz="2400" b="1" dirty="0"/>
              <a:t> за </a:t>
            </a:r>
            <a:r>
              <a:rPr lang="ru-RU" sz="2400" b="1" dirty="0" err="1"/>
              <a:t>участю</a:t>
            </a:r>
            <a:r>
              <a:rPr lang="ru-RU" sz="2400" b="1" dirty="0"/>
              <a:t> </a:t>
            </a:r>
            <a:endParaRPr sz="2400" dirty="0"/>
          </a:p>
        </p:txBody>
      </p:sp>
      <p:pic>
        <p:nvPicPr>
          <p:cNvPr id="193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Shape 194"/>
          <p:cNvSpPr/>
          <p:nvPr/>
        </p:nvSpPr>
        <p:spPr>
          <a:xfrm>
            <a:off x="6530183" y="3882701"/>
            <a:ext cx="280775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2015 </a:t>
            </a:r>
            <a:r>
              <a:rPr dirty="0" err="1"/>
              <a:t>рік</a:t>
            </a:r>
            <a:r>
              <a:rPr dirty="0"/>
              <a:t>: 26,6%</a:t>
            </a:r>
          </a:p>
        </p:txBody>
      </p:sp>
      <p:sp>
        <p:nvSpPr>
          <p:cNvPr id="195" name="Shape 195"/>
          <p:cNvSpPr/>
          <p:nvPr/>
        </p:nvSpPr>
        <p:spPr>
          <a:xfrm>
            <a:off x="6530183" y="5352227"/>
            <a:ext cx="2314636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Стратегічна</a:t>
            </a:r>
            <a:r>
              <a:rPr dirty="0"/>
              <a:t> </a:t>
            </a:r>
            <a:r>
              <a:rPr dirty="0" err="1"/>
              <a:t>ціль</a:t>
            </a:r>
            <a:r>
              <a:rPr dirty="0"/>
              <a:t>: 100%</a:t>
            </a:r>
          </a:p>
        </p:txBody>
      </p:sp>
      <p:sp>
        <p:nvSpPr>
          <p:cNvPr id="196" name="Shape 196"/>
          <p:cNvSpPr/>
          <p:nvPr/>
        </p:nvSpPr>
        <p:spPr>
          <a:xfrm>
            <a:off x="239653" y="3774510"/>
            <a:ext cx="6072968" cy="3354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400"/>
            </a:pPr>
            <a:r>
              <a:rPr dirty="0" smtClean="0"/>
              <a:t>Цей </a:t>
            </a:r>
            <a:r>
              <a:rPr dirty="0"/>
              <a:t>індикатор оцінює загальну ефективність правової роботи ДФС, кваліфікацію працівників та ефективність роботи служби аудиту та апеляції.</a:t>
            </a:r>
          </a:p>
          <a:p>
            <a:pPr defTabSz="45720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defRPr sz="2400" b="1"/>
            </a:pPr>
            <a:r>
              <a:rPr dirty="0"/>
              <a:t>Результат: </a:t>
            </a:r>
            <a:r>
              <a:rPr b="0" dirty="0"/>
              <a:t>Зменшить кількість перевірок та необґрунтованих нарахувань та підвищить ефективність захисту  інтересів держави</a:t>
            </a:r>
          </a:p>
          <a:p>
            <a:pPr>
              <a:defRPr sz="2000"/>
            </a:pPr>
            <a:r>
              <a:rPr dirty="0"/>
              <a:t>   </a:t>
            </a:r>
            <a:endParaRPr sz="1600" dirty="0"/>
          </a:p>
        </p:txBody>
      </p:sp>
      <p:pic>
        <p:nvPicPr>
          <p:cNvPr id="198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Shape 199"/>
          <p:cNvSpPr/>
          <p:nvPr/>
        </p:nvSpPr>
        <p:spPr>
          <a:xfrm>
            <a:off x="6530183" y="4374657"/>
            <a:ext cx="280775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2016: 40%</a:t>
            </a:r>
          </a:p>
        </p:txBody>
      </p:sp>
      <p:sp>
        <p:nvSpPr>
          <p:cNvPr id="200" name="Shape 200"/>
          <p:cNvSpPr/>
          <p:nvPr/>
        </p:nvSpPr>
        <p:spPr>
          <a:xfrm>
            <a:off x="6530183" y="4889545"/>
            <a:ext cx="280775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Мета 2017: 50%</a:t>
            </a:r>
          </a:p>
        </p:txBody>
      </p:sp>
      <p:sp>
        <p:nvSpPr>
          <p:cNvPr id="201" name="Shape 201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6688" y="0"/>
            <a:ext cx="9257375" cy="6943031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Shape 204"/>
          <p:cNvSpPr/>
          <p:nvPr/>
        </p:nvSpPr>
        <p:spPr>
          <a:xfrm>
            <a:off x="242862" y="1462065"/>
            <a:ext cx="8658276" cy="26776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rPr dirty="0"/>
              <a:t>KPI: Вартісна результативність розгляду податкових та митних спорів у судовому </a:t>
            </a:r>
            <a:r>
              <a:rPr dirty="0" smtClean="0"/>
              <a:t>порядку</a:t>
            </a:r>
            <a:r>
              <a:rPr lang="en-US" dirty="0" smtClean="0"/>
              <a:t> </a:t>
            </a:r>
          </a:p>
          <a:p>
            <a:pPr>
              <a:defRPr sz="2800" b="1"/>
            </a:pPr>
            <a:r>
              <a:rPr lang="ru-RU" dirty="0" smtClean="0"/>
              <a:t>(</a:t>
            </a:r>
            <a:r>
              <a:rPr lang="ru-RU" sz="2800" dirty="0" err="1" smtClean="0"/>
              <a:t>Частка</a:t>
            </a:r>
            <a:r>
              <a:rPr lang="ru-RU" sz="2800" dirty="0" smtClean="0"/>
              <a:t> </a:t>
            </a:r>
            <a:r>
              <a:rPr lang="ru-RU" sz="2800" dirty="0" err="1" smtClean="0"/>
              <a:t>суми</a:t>
            </a:r>
            <a:r>
              <a:rPr lang="ru-RU" sz="2800" dirty="0" smtClean="0"/>
              <a:t> </a:t>
            </a:r>
            <a:r>
              <a:rPr lang="ru-RU" sz="2800" dirty="0" err="1" smtClean="0"/>
              <a:t>позовів</a:t>
            </a:r>
            <a:r>
              <a:rPr lang="ru-RU" sz="2800" dirty="0" smtClean="0"/>
              <a:t> по спорам, </a:t>
            </a:r>
            <a:r>
              <a:rPr lang="ru-RU" sz="2800" dirty="0" err="1" smtClean="0"/>
              <a:t>вирішеним</a:t>
            </a:r>
            <a:r>
              <a:rPr lang="ru-RU" sz="2800" dirty="0" smtClean="0"/>
              <a:t> судами на </a:t>
            </a:r>
            <a:r>
              <a:rPr lang="ru-RU" sz="2800" dirty="0" err="1" smtClean="0"/>
              <a:t>користь</a:t>
            </a:r>
            <a:r>
              <a:rPr lang="ru-RU" sz="2800" dirty="0" smtClean="0"/>
              <a:t> </a:t>
            </a:r>
            <a:r>
              <a:rPr lang="ru-RU" sz="2800" dirty="0" err="1" smtClean="0"/>
              <a:t>органів</a:t>
            </a:r>
            <a:r>
              <a:rPr lang="ru-RU" sz="2800" dirty="0" smtClean="0"/>
              <a:t> ДФС у </a:t>
            </a:r>
            <a:r>
              <a:rPr lang="ru-RU" sz="2800" dirty="0" err="1" smtClean="0"/>
              <a:t>загальній</a:t>
            </a:r>
            <a:r>
              <a:rPr lang="ru-RU" sz="2800" dirty="0" smtClean="0"/>
              <a:t> </a:t>
            </a:r>
            <a:r>
              <a:rPr lang="ru-RU" sz="2800" dirty="0" err="1" smtClean="0"/>
              <a:t>сумі</a:t>
            </a:r>
            <a:r>
              <a:rPr lang="ru-RU" sz="2800" dirty="0" smtClean="0"/>
              <a:t> спор</a:t>
            </a:r>
            <a:r>
              <a:rPr lang="en-US" sz="2800" dirty="0" err="1" smtClean="0"/>
              <a:t>ів</a:t>
            </a:r>
            <a:r>
              <a:rPr lang="ru-RU" sz="2800" dirty="0" smtClean="0"/>
              <a:t>, </a:t>
            </a:r>
            <a:r>
              <a:rPr lang="ru-RU" sz="2800" dirty="0" err="1" smtClean="0"/>
              <a:t>вирішених</a:t>
            </a:r>
            <a:r>
              <a:rPr lang="ru-RU" sz="2800" dirty="0" smtClean="0"/>
              <a:t> судами </a:t>
            </a:r>
            <a:r>
              <a:rPr lang="ru-RU" sz="2800" dirty="0" err="1" smtClean="0"/>
              <a:t>різних</a:t>
            </a:r>
            <a:r>
              <a:rPr lang="ru-RU" sz="2800" dirty="0" smtClean="0"/>
              <a:t> </a:t>
            </a:r>
            <a:r>
              <a:rPr lang="ru-RU" sz="2800" dirty="0" err="1" smtClean="0"/>
              <a:t>інстанцій</a:t>
            </a:r>
            <a:r>
              <a:rPr lang="ru-RU" sz="2800" dirty="0" smtClean="0"/>
              <a:t> )</a:t>
            </a:r>
            <a:endParaRPr lang="ru-RU" dirty="0"/>
          </a:p>
          <a:p>
            <a:pPr>
              <a:defRPr sz="2800" b="1"/>
            </a:pPr>
            <a:endParaRPr dirty="0"/>
          </a:p>
        </p:txBody>
      </p:sp>
      <p:pic>
        <p:nvPicPr>
          <p:cNvPr id="205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Shape 206"/>
          <p:cNvSpPr/>
          <p:nvPr/>
        </p:nvSpPr>
        <p:spPr>
          <a:xfrm>
            <a:off x="6834982" y="4079994"/>
            <a:ext cx="280775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2015 </a:t>
            </a:r>
            <a:r>
              <a:rPr dirty="0" err="1"/>
              <a:t>рік</a:t>
            </a:r>
            <a:r>
              <a:rPr dirty="0"/>
              <a:t>: 36,6%</a:t>
            </a:r>
          </a:p>
        </p:txBody>
      </p:sp>
      <p:sp>
        <p:nvSpPr>
          <p:cNvPr id="207" name="Shape 207"/>
          <p:cNvSpPr/>
          <p:nvPr/>
        </p:nvSpPr>
        <p:spPr>
          <a:xfrm>
            <a:off x="6834982" y="5455978"/>
            <a:ext cx="2314636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/>
              <a:t>Стратегічна ціль: 100%</a:t>
            </a:r>
          </a:p>
        </p:txBody>
      </p:sp>
      <p:sp>
        <p:nvSpPr>
          <p:cNvPr id="208" name="Shape 208"/>
          <p:cNvSpPr/>
          <p:nvPr/>
        </p:nvSpPr>
        <p:spPr>
          <a:xfrm>
            <a:off x="241010" y="3784958"/>
            <a:ext cx="6072968" cy="3837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400"/>
            </a:pPr>
            <a:r>
              <a:rPr dirty="0"/>
              <a:t>Цей індикатор оцінює загальну ефективність правової роботи ДФС, кваліфікацію працівників та ефективність роботи служби аудиту та апеляції.</a:t>
            </a:r>
          </a:p>
          <a:p>
            <a:pPr defTabSz="45720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 dirty="0"/>
          </a:p>
          <a:p>
            <a:pPr>
              <a:defRPr sz="2400" b="1"/>
            </a:pPr>
            <a:r>
              <a:rPr dirty="0"/>
              <a:t>Результат: </a:t>
            </a:r>
            <a:r>
              <a:rPr b="0" dirty="0"/>
              <a:t>Зменшить кількість перевірок та необґрунтованих нарахувань та підвищить ефективність захисту  інтересів держави</a:t>
            </a:r>
          </a:p>
          <a:p>
            <a:pPr>
              <a:defRPr sz="2000"/>
            </a:pPr>
            <a:r>
              <a:rPr dirty="0"/>
              <a:t>   </a:t>
            </a:r>
            <a:endParaRPr sz="1600" dirty="0"/>
          </a:p>
        </p:txBody>
      </p:sp>
      <p:pic>
        <p:nvPicPr>
          <p:cNvPr id="209" name="image11.png" descr="C:\Users\iarovyi\Downloads\1469739587_meanicons_3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6961339" y="3064120"/>
            <a:ext cx="1625398" cy="10158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211" name="Shape 211"/>
          <p:cNvSpPr/>
          <p:nvPr/>
        </p:nvSpPr>
        <p:spPr>
          <a:xfrm>
            <a:off x="6834982" y="4532010"/>
            <a:ext cx="2309018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2016: 50%</a:t>
            </a:r>
          </a:p>
        </p:txBody>
      </p:sp>
      <p:sp>
        <p:nvSpPr>
          <p:cNvPr id="212" name="Shape 212"/>
          <p:cNvSpPr/>
          <p:nvPr/>
        </p:nvSpPr>
        <p:spPr>
          <a:xfrm>
            <a:off x="6834982" y="5008937"/>
            <a:ext cx="2807753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2017: 60%</a:t>
            </a:r>
          </a:p>
        </p:txBody>
      </p:sp>
      <p:sp>
        <p:nvSpPr>
          <p:cNvPr id="213" name="Shape 21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48222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Shape 216"/>
          <p:cNvSpPr/>
          <p:nvPr/>
        </p:nvSpPr>
        <p:spPr>
          <a:xfrm>
            <a:off x="242862" y="1384306"/>
            <a:ext cx="7739063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Рівень підтвердження судом рішень процедури адміністративного оскарження</a:t>
            </a:r>
          </a:p>
        </p:txBody>
      </p:sp>
      <p:pic>
        <p:nvPicPr>
          <p:cNvPr id="217" name="image13.png" descr="C:\Users\iarovyi\Desktop\mfu-new\pics\PNG\Outline Version\120px\script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733079" y="2606911"/>
            <a:ext cx="1000133" cy="10001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image2.png" descr="C:\Users\iarovyi\Desktop\mfu-new\vizitka-st-2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image14.png" descr="C:\Users\iarovyi\Desktop\mfu-new\pics\PNG\Outline Version\120px\quill-ink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6531342" y="2535473"/>
            <a:ext cx="1143001" cy="1143001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Shape 220"/>
          <p:cNvSpPr/>
          <p:nvPr/>
        </p:nvSpPr>
        <p:spPr>
          <a:xfrm>
            <a:off x="240438" y="2525679"/>
            <a:ext cx="6368491" cy="4726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2400"/>
            </a:pPr>
            <a:r>
              <a:t>Зростання кількості підверджених судом рішень процедури адміністративного оскарження свідчитиме про підвищення ефективності роботи підрозділів, що представляють інтереси ДФС під час адміністративного оскарження </a:t>
            </a:r>
          </a:p>
          <a:p>
            <a:pPr defTabSz="457200">
              <a:defRPr sz="24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  <a:p>
            <a:pPr>
              <a:defRPr sz="2400" b="1"/>
            </a:pPr>
            <a:r>
              <a:t>Результат: </a:t>
            </a:r>
            <a:r>
              <a:rPr b="0"/>
              <a:t>Зменшить кількість перевірок та необґрунтованих нарахувань та підвищить ефективність захисту  інтересів держави</a:t>
            </a:r>
          </a:p>
          <a:p>
            <a:pPr>
              <a:defRPr sz="2400"/>
            </a:pPr>
            <a:r>
              <a:t>   </a:t>
            </a:r>
          </a:p>
        </p:txBody>
      </p:sp>
      <p:sp>
        <p:nvSpPr>
          <p:cNvPr id="221" name="Shape 221"/>
          <p:cNvSpPr/>
          <p:nvPr/>
        </p:nvSpPr>
        <p:spPr>
          <a:xfrm>
            <a:off x="6531342" y="3785066"/>
            <a:ext cx="276936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2016: 50%</a:t>
            </a:r>
          </a:p>
        </p:txBody>
      </p:sp>
      <p:sp>
        <p:nvSpPr>
          <p:cNvPr id="222" name="Shape 222"/>
          <p:cNvSpPr/>
          <p:nvPr/>
        </p:nvSpPr>
        <p:spPr>
          <a:xfrm>
            <a:off x="6531342" y="4696248"/>
            <a:ext cx="2593524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Стратегічна</a:t>
            </a:r>
            <a:r>
              <a:rPr dirty="0"/>
              <a:t> </a:t>
            </a:r>
            <a:r>
              <a:rPr dirty="0" err="1"/>
              <a:t>ціль</a:t>
            </a:r>
            <a:r>
              <a:rPr dirty="0"/>
              <a:t>: 100%</a:t>
            </a:r>
          </a:p>
        </p:txBody>
      </p:sp>
      <p:pic>
        <p:nvPicPr>
          <p:cNvPr id="223" name="image3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Shape 224"/>
          <p:cNvSpPr/>
          <p:nvPr/>
        </p:nvSpPr>
        <p:spPr>
          <a:xfrm>
            <a:off x="6531342" y="4255663"/>
            <a:ext cx="2769362" cy="44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2017: 70%</a:t>
            </a:r>
          </a:p>
        </p:txBody>
      </p:sp>
      <p:sp>
        <p:nvSpPr>
          <p:cNvPr id="225" name="Shape 22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1285852" y="3411534"/>
            <a:ext cx="6572296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400" b="1"/>
            </a:lvl1pPr>
          </a:lstStyle>
          <a:p>
            <a:r>
              <a:rPr lang="en-US" dirty="0" smtClean="0"/>
              <a:t>РОБОТА </a:t>
            </a:r>
            <a:r>
              <a:rPr lang="en-US" dirty="0" err="1" smtClean="0"/>
              <a:t>З</a:t>
            </a:r>
            <a:r>
              <a:rPr lang="en-US" dirty="0" smtClean="0"/>
              <a:t> БОРГОМ</a:t>
            </a:r>
            <a:endParaRPr dirty="0"/>
          </a:p>
        </p:txBody>
      </p:sp>
      <p:pic>
        <p:nvPicPr>
          <p:cNvPr id="122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  <p:extLst>
      <p:ext uri="{BB962C8B-B14F-4D97-AF65-F5344CB8AC3E}">
        <p14:creationId xmlns="" xmlns:p14="http://schemas.microsoft.com/office/powerpoint/2010/main" val="168325156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-40556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/>
        </p:nvSpPr>
        <p:spPr>
          <a:xfrm>
            <a:off x="264957" y="1700808"/>
            <a:ext cx="8186278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800" b="1"/>
            </a:lvl1pPr>
          </a:lstStyle>
          <a:p>
            <a:r>
              <a:rPr dirty="0"/>
              <a:t>KPI</a:t>
            </a:r>
            <a:r>
              <a:rPr dirty="0" smtClean="0"/>
              <a:t>:</a:t>
            </a:r>
            <a:r>
              <a:rPr lang="en-US" dirty="0" smtClean="0"/>
              <a:t> </a:t>
            </a:r>
            <a:r>
              <a:rPr lang="ru-RU" dirty="0" err="1" smtClean="0"/>
              <a:t>Обсяг</a:t>
            </a:r>
            <a:r>
              <a:rPr lang="ru-RU" dirty="0" smtClean="0"/>
              <a:t> </a:t>
            </a:r>
            <a:r>
              <a:rPr lang="uk-UA" dirty="0" smtClean="0"/>
              <a:t>заборгованості ПДВ </a:t>
            </a:r>
            <a:endParaRPr dirty="0"/>
          </a:p>
        </p:txBody>
      </p:sp>
      <p:pic>
        <p:nvPicPr>
          <p:cNvPr id="31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Shape 311"/>
          <p:cNvSpPr/>
          <p:nvPr/>
        </p:nvSpPr>
        <p:spPr>
          <a:xfrm>
            <a:off x="264957" y="2698268"/>
            <a:ext cx="4794723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2800" b="1"/>
            </a:pPr>
            <a:r>
              <a:rPr sz="2800" b="1" dirty="0"/>
              <a:t>Результат</a:t>
            </a:r>
            <a:r>
              <a:rPr sz="2800" dirty="0" smtClean="0"/>
              <a:t>:</a:t>
            </a:r>
            <a:r>
              <a:rPr lang="uk-UA" sz="2800" dirty="0" smtClean="0"/>
              <a:t> </a:t>
            </a:r>
            <a:r>
              <a:rPr lang="en-US" sz="2800" dirty="0" err="1" smtClean="0"/>
              <a:t>відсутня</a:t>
            </a:r>
            <a:r>
              <a:rPr lang="en-US" sz="2800" dirty="0" smtClean="0"/>
              <a:t> </a:t>
            </a:r>
            <a:r>
              <a:rPr lang="en-US" sz="2800" dirty="0" err="1" smtClean="0"/>
              <a:t>прострочена</a:t>
            </a:r>
            <a:r>
              <a:rPr lang="en-US" sz="2800" dirty="0" smtClean="0"/>
              <a:t>  </a:t>
            </a:r>
            <a:r>
              <a:rPr lang="uk-UA" sz="2800" dirty="0" smtClean="0"/>
              <a:t> </a:t>
            </a:r>
            <a:r>
              <a:rPr lang="uk-UA" sz="2800" dirty="0" err="1" smtClean="0"/>
              <a:t>заборгованост</a:t>
            </a:r>
            <a:r>
              <a:rPr lang="en-US" sz="2800" dirty="0" err="1" smtClean="0"/>
              <a:t>ь</a:t>
            </a:r>
            <a:r>
              <a:rPr lang="uk-UA" sz="2800" dirty="0" smtClean="0"/>
              <a:t> по відшкодуванню ПДВ</a:t>
            </a:r>
            <a:r>
              <a:rPr lang="en-US" sz="2800" dirty="0" smtClean="0"/>
              <a:t> </a:t>
            </a:r>
            <a:r>
              <a:rPr lang="uk-UA" sz="2800" dirty="0" smtClean="0"/>
              <a:t> </a:t>
            </a:r>
            <a:endParaRPr sz="2800" dirty="0"/>
          </a:p>
        </p:txBody>
      </p:sp>
      <p:pic>
        <p:nvPicPr>
          <p:cNvPr id="313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Shape 31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10" name="Shape 303"/>
          <p:cNvSpPr/>
          <p:nvPr/>
        </p:nvSpPr>
        <p:spPr>
          <a:xfrm>
            <a:off x="5482626" y="5199672"/>
            <a:ext cx="3183854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dirty="0" err="1"/>
              <a:t>Мета</a:t>
            </a:r>
            <a:r>
              <a:rPr dirty="0"/>
              <a:t> 2016: </a:t>
            </a:r>
            <a:r>
              <a:rPr lang="uk-UA" dirty="0" smtClean="0"/>
              <a:t>0 гривень</a:t>
            </a:r>
            <a:endParaRPr lang="en-US" dirty="0" smtClean="0"/>
          </a:p>
          <a:p>
            <a:r>
              <a:rPr lang="is-IS" dirty="0" smtClean="0"/>
              <a:t>           2017: 0 гривень</a:t>
            </a:r>
            <a:r>
              <a:rPr lang="uk-UA" dirty="0" smtClean="0"/>
              <a:t> </a:t>
            </a:r>
            <a:endParaRPr dirty="0"/>
          </a:p>
        </p:txBody>
      </p:sp>
      <p:pic>
        <p:nvPicPr>
          <p:cNvPr id="11" name="image21.png" descr="C:\Users\iarovyi\Downloads\1469741111_misc-_smile_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5364088" y="2636912"/>
            <a:ext cx="1096963" cy="10969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9.png" descr="C:\Users\iarovyi\Downloads\1469636334_money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5929420" y="3390766"/>
            <a:ext cx="1285885" cy="12858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="" xmlns:p14="http://schemas.microsoft.com/office/powerpoint/2010/main" val="4366997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65154" y="0"/>
            <a:ext cx="9274309" cy="69557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/>
          <p:cNvSpPr/>
          <p:nvPr/>
        </p:nvSpPr>
        <p:spPr>
          <a:xfrm>
            <a:off x="560362" y="1808141"/>
            <a:ext cx="8342544" cy="128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000" b="1"/>
            </a:lvl1pPr>
          </a:lstStyle>
          <a:p>
            <a:r>
              <a:t>Навіщо Мінфін розробив КРІ для ДФС?</a:t>
            </a:r>
          </a:p>
        </p:txBody>
      </p:sp>
      <p:sp>
        <p:nvSpPr>
          <p:cNvPr id="128" name="Shape 128"/>
          <p:cNvSpPr/>
          <p:nvPr/>
        </p:nvSpPr>
        <p:spPr>
          <a:xfrm>
            <a:off x="1627854" y="3349619"/>
            <a:ext cx="6207561" cy="3647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000" b="1"/>
            </a:pPr>
            <a:r>
              <a:t>KPIs</a:t>
            </a:r>
            <a:r>
              <a:rPr b="0"/>
              <a:t> </a:t>
            </a:r>
            <a:r>
              <a:t> – </a:t>
            </a:r>
            <a:r>
              <a:rPr b="0"/>
              <a:t>основа </a:t>
            </a:r>
            <a:r>
              <a:t>реформи ДФС. Це конкретні задачі по кожному з основних напрямків з постійним та публічним контролем виконання. </a:t>
            </a:r>
          </a:p>
          <a:p>
            <a:pPr>
              <a:defRPr sz="3000"/>
            </a:pPr>
            <a:endParaRPr/>
          </a:p>
          <a:p>
            <a:pPr>
              <a:defRPr sz="3000" b="1"/>
            </a:pPr>
            <a:endParaRPr b="0"/>
          </a:p>
        </p:txBody>
      </p:sp>
      <p:pic>
        <p:nvPicPr>
          <p:cNvPr id="129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Shape 130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6688" y="0"/>
            <a:ext cx="9257376" cy="6943031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Shape 228"/>
          <p:cNvSpPr/>
          <p:nvPr/>
        </p:nvSpPr>
        <p:spPr>
          <a:xfrm>
            <a:off x="255562" y="1508306"/>
            <a:ext cx="7752309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Динаміка активного податкового боргу</a:t>
            </a:r>
          </a:p>
        </p:txBody>
      </p:sp>
      <p:pic>
        <p:nvPicPr>
          <p:cNvPr id="229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230" name="Shape 230"/>
          <p:cNvSpPr/>
          <p:nvPr/>
        </p:nvSpPr>
        <p:spPr>
          <a:xfrm>
            <a:off x="255562" y="2250464"/>
            <a:ext cx="5552119" cy="37058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spcBef>
                <a:spcPts val="3200"/>
              </a:spcBef>
              <a:defRPr sz="2400"/>
            </a:pPr>
            <a:r>
              <a:t>У випадку ефективної діяльності підрозділів з погашення податкової заборгованості, значення запропонованого КРІ має знижуватися</a:t>
            </a:r>
          </a:p>
          <a:p>
            <a:pPr>
              <a:defRPr sz="2400" b="1"/>
            </a:pPr>
            <a:r>
              <a:t>Результат: </a:t>
            </a:r>
            <a:r>
              <a:rPr b="0"/>
              <a:t>Підвищення якості роботи ДФС стосовно платників-порушників  закону. Водночас, збільшення надходжень до бюджету </a:t>
            </a:r>
          </a:p>
        </p:txBody>
      </p:sp>
      <p:sp>
        <p:nvSpPr>
          <p:cNvPr id="231" name="Shape 231"/>
          <p:cNvSpPr/>
          <p:nvPr/>
        </p:nvSpPr>
        <p:spPr>
          <a:xfrm>
            <a:off x="6152222" y="3895084"/>
            <a:ext cx="3011820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rPr dirty="0" err="1"/>
              <a:t>Мета</a:t>
            </a:r>
            <a:r>
              <a:rPr dirty="0"/>
              <a:t> 2016: </a:t>
            </a:r>
            <a:r>
              <a:rPr b="0" dirty="0" err="1"/>
              <a:t>збільшення</a:t>
            </a:r>
            <a:r>
              <a:rPr b="0" dirty="0"/>
              <a:t> </a:t>
            </a:r>
            <a:r>
              <a:rPr b="0" dirty="0" err="1"/>
              <a:t>не</a:t>
            </a:r>
            <a:r>
              <a:rPr b="0" dirty="0"/>
              <a:t> </a:t>
            </a:r>
            <a:r>
              <a:rPr b="0" dirty="0" err="1"/>
              <a:t>більш</a:t>
            </a:r>
            <a:r>
              <a:rPr b="0" dirty="0"/>
              <a:t> </a:t>
            </a:r>
            <a:r>
              <a:rPr b="0" dirty="0" err="1"/>
              <a:t>як</a:t>
            </a:r>
            <a:r>
              <a:rPr b="0" dirty="0"/>
              <a:t> </a:t>
            </a:r>
            <a:r>
              <a:rPr b="0" dirty="0" err="1"/>
              <a:t>на</a:t>
            </a:r>
            <a:r>
              <a:rPr b="0" dirty="0"/>
              <a:t> 5 %</a:t>
            </a:r>
          </a:p>
        </p:txBody>
      </p:sp>
      <p:pic>
        <p:nvPicPr>
          <p:cNvPr id="232" name="image15.png" descr="C:\Users\iarovyi\Downloads\1469639252_up4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 rot="10800000" flipH="1">
            <a:off x="6738938" y="2161551"/>
            <a:ext cx="1169890" cy="11698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image15.png" descr="C:\Users\iarovyi\Downloads\1469639252_up4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 rot="10800000" flipH="1">
            <a:off x="6738938" y="1922554"/>
            <a:ext cx="1169890" cy="1169889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Shape 234"/>
          <p:cNvSpPr/>
          <p:nvPr/>
        </p:nvSpPr>
        <p:spPr>
          <a:xfrm>
            <a:off x="253329" y="5823494"/>
            <a:ext cx="5183968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t>Стратегічна ціль: </a:t>
            </a:r>
            <a:r>
              <a:rPr b="0"/>
              <a:t>щорічне скорочення</a:t>
            </a:r>
          </a:p>
        </p:txBody>
      </p:sp>
      <p:pic>
        <p:nvPicPr>
          <p:cNvPr id="235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Shape 236"/>
          <p:cNvSpPr/>
          <p:nvPr/>
        </p:nvSpPr>
        <p:spPr>
          <a:xfrm>
            <a:off x="6152222" y="3092443"/>
            <a:ext cx="3026669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rPr dirty="0" err="1"/>
              <a:t>Борг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2015 </a:t>
            </a:r>
            <a:r>
              <a:rPr dirty="0" err="1"/>
              <a:t>рік</a:t>
            </a:r>
            <a:r>
              <a:rPr dirty="0"/>
              <a:t>: </a:t>
            </a:r>
            <a:r>
              <a:rPr b="0" dirty="0"/>
              <a:t>6354186,3 </a:t>
            </a:r>
            <a:r>
              <a:rPr b="0" dirty="0" err="1"/>
              <a:t>грн</a:t>
            </a:r>
            <a:r>
              <a:rPr b="0" dirty="0"/>
              <a:t> </a:t>
            </a:r>
          </a:p>
        </p:txBody>
      </p:sp>
      <p:sp>
        <p:nvSpPr>
          <p:cNvPr id="237" name="Shape 237"/>
          <p:cNvSpPr/>
          <p:nvPr/>
        </p:nvSpPr>
        <p:spPr>
          <a:xfrm>
            <a:off x="6152222" y="5108305"/>
            <a:ext cx="2968212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rPr dirty="0" err="1"/>
              <a:t>Мета</a:t>
            </a:r>
            <a:r>
              <a:rPr dirty="0"/>
              <a:t> 2017: </a:t>
            </a:r>
            <a:r>
              <a:rPr b="0" dirty="0" err="1"/>
              <a:t>скорочення</a:t>
            </a:r>
            <a:r>
              <a:rPr b="0" dirty="0"/>
              <a:t> </a:t>
            </a:r>
            <a:r>
              <a:rPr b="0" dirty="0" err="1"/>
              <a:t>мін</a:t>
            </a:r>
            <a:r>
              <a:rPr b="0" dirty="0"/>
              <a:t>. </a:t>
            </a:r>
            <a:endParaRPr lang="uk-UA" b="0" dirty="0" smtClean="0"/>
          </a:p>
          <a:p>
            <a:pPr>
              <a:defRPr sz="2400" b="1"/>
            </a:pPr>
            <a:r>
              <a:rPr b="0" dirty="0" err="1" smtClean="0"/>
              <a:t>на</a:t>
            </a:r>
            <a:r>
              <a:rPr b="0" dirty="0" smtClean="0"/>
              <a:t> </a:t>
            </a:r>
            <a:r>
              <a:rPr b="0" dirty="0"/>
              <a:t>20 %</a:t>
            </a:r>
          </a:p>
        </p:txBody>
      </p:sp>
      <p:sp>
        <p:nvSpPr>
          <p:cNvPr id="238" name="Shape 238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257376" cy="6943031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hape 241"/>
          <p:cNvSpPr/>
          <p:nvPr/>
        </p:nvSpPr>
        <p:spPr>
          <a:xfrm>
            <a:off x="255562" y="1508306"/>
            <a:ext cx="7752309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/>
            </a:pPr>
            <a:r>
              <a:t>KPI: Динаміка пасивного податкового боргу</a:t>
            </a:r>
          </a:p>
        </p:txBody>
      </p:sp>
      <p:pic>
        <p:nvPicPr>
          <p:cNvPr id="242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Shape 243"/>
          <p:cNvSpPr/>
          <p:nvPr/>
        </p:nvSpPr>
        <p:spPr>
          <a:xfrm>
            <a:off x="280962" y="2225064"/>
            <a:ext cx="5552119" cy="37058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spcBef>
                <a:spcPts val="3200"/>
              </a:spcBef>
              <a:defRPr sz="2400"/>
            </a:pPr>
            <a:r>
              <a:t>У випадку ефективної діяльності підрозділів з погашення податкової заборгованості, значення запропонованого КРІ має знижуватися</a:t>
            </a:r>
          </a:p>
          <a:p>
            <a:pPr>
              <a:defRPr sz="2400" b="1"/>
            </a:pPr>
            <a:r>
              <a:t>Результат: </a:t>
            </a:r>
            <a:r>
              <a:rPr b="0"/>
              <a:t>Підвищення якості роботи ДФС стосовно платників-порушників  закону. Водночас, збільшення надходжень до бюджету </a:t>
            </a:r>
          </a:p>
        </p:txBody>
      </p:sp>
      <p:sp>
        <p:nvSpPr>
          <p:cNvPr id="244" name="Shape 244"/>
          <p:cNvSpPr/>
          <p:nvPr/>
        </p:nvSpPr>
        <p:spPr>
          <a:xfrm>
            <a:off x="6228040" y="3923440"/>
            <a:ext cx="3011820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rPr dirty="0" err="1"/>
              <a:t>Мета</a:t>
            </a:r>
            <a:r>
              <a:rPr dirty="0"/>
              <a:t> 2016: </a:t>
            </a:r>
            <a:r>
              <a:rPr b="0" dirty="0" err="1"/>
              <a:t>збільшення</a:t>
            </a:r>
            <a:r>
              <a:rPr b="0" dirty="0"/>
              <a:t> </a:t>
            </a:r>
            <a:r>
              <a:rPr b="0" dirty="0" err="1"/>
              <a:t>не</a:t>
            </a:r>
            <a:r>
              <a:rPr b="0" dirty="0"/>
              <a:t> </a:t>
            </a:r>
            <a:r>
              <a:rPr b="0" dirty="0" err="1"/>
              <a:t>більш</a:t>
            </a:r>
            <a:r>
              <a:rPr b="0" dirty="0"/>
              <a:t> </a:t>
            </a:r>
            <a:r>
              <a:rPr b="0" dirty="0" err="1"/>
              <a:t>як</a:t>
            </a:r>
            <a:r>
              <a:rPr b="0" dirty="0"/>
              <a:t> </a:t>
            </a:r>
            <a:r>
              <a:rPr b="0" dirty="0" err="1"/>
              <a:t>на</a:t>
            </a:r>
            <a:r>
              <a:rPr b="0" dirty="0"/>
              <a:t> 12%</a:t>
            </a:r>
          </a:p>
        </p:txBody>
      </p:sp>
      <p:sp>
        <p:nvSpPr>
          <p:cNvPr id="247" name="Shape 247"/>
          <p:cNvSpPr/>
          <p:nvPr/>
        </p:nvSpPr>
        <p:spPr>
          <a:xfrm>
            <a:off x="278729" y="5798094"/>
            <a:ext cx="5183968" cy="802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t>Стратегічна ціль: </a:t>
            </a:r>
            <a:r>
              <a:rPr b="0"/>
              <a:t>щорічне скорочення</a:t>
            </a:r>
          </a:p>
        </p:txBody>
      </p:sp>
      <p:pic>
        <p:nvPicPr>
          <p:cNvPr id="248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Shape 249"/>
          <p:cNvSpPr/>
          <p:nvPr/>
        </p:nvSpPr>
        <p:spPr>
          <a:xfrm>
            <a:off x="6202322" y="3092443"/>
            <a:ext cx="2545438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2400" b="1"/>
            </a:pPr>
            <a:r>
              <a:rPr dirty="0" err="1"/>
              <a:t>Борг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2015 </a:t>
            </a:r>
            <a:r>
              <a:rPr dirty="0" err="1"/>
              <a:t>рік</a:t>
            </a:r>
            <a:r>
              <a:rPr dirty="0"/>
              <a:t>: </a:t>
            </a:r>
            <a:r>
              <a:rPr b="0" dirty="0"/>
              <a:t>50584341,4 </a:t>
            </a:r>
            <a:r>
              <a:rPr b="0" dirty="0" err="1"/>
              <a:t>грн</a:t>
            </a:r>
            <a:r>
              <a:rPr b="0" dirty="0"/>
              <a:t> </a:t>
            </a:r>
          </a:p>
        </p:txBody>
      </p:sp>
      <p:sp>
        <p:nvSpPr>
          <p:cNvPr id="250" name="Shape 250"/>
          <p:cNvSpPr/>
          <p:nvPr/>
        </p:nvSpPr>
        <p:spPr>
          <a:xfrm>
            <a:off x="6202322" y="5081681"/>
            <a:ext cx="2968212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rPr dirty="0" err="1"/>
              <a:t>Мета</a:t>
            </a:r>
            <a:r>
              <a:rPr dirty="0"/>
              <a:t> 2017: </a:t>
            </a:r>
            <a:r>
              <a:rPr b="0" dirty="0" err="1"/>
              <a:t>скорочення</a:t>
            </a:r>
            <a:r>
              <a:rPr b="0" dirty="0"/>
              <a:t> </a:t>
            </a:r>
            <a:r>
              <a:rPr b="0" dirty="0" err="1"/>
              <a:t>мін</a:t>
            </a:r>
            <a:r>
              <a:rPr b="0" dirty="0"/>
              <a:t>. </a:t>
            </a:r>
            <a:r>
              <a:rPr b="0" dirty="0" err="1"/>
              <a:t>на</a:t>
            </a:r>
            <a:r>
              <a:rPr b="0" dirty="0"/>
              <a:t> 10%</a:t>
            </a:r>
          </a:p>
        </p:txBody>
      </p:sp>
      <p:sp>
        <p:nvSpPr>
          <p:cNvPr id="251" name="Shape 251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pic>
        <p:nvPicPr>
          <p:cNvPr id="14" name="image15.png" descr="C:\Users\iarovyi\Downloads\1469639252_up4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 rot="10800000" flipH="1">
            <a:off x="6738938" y="1922554"/>
            <a:ext cx="1169890" cy="11698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15.png" descr="C:\Users\iarovyi\Downloads\1469639252_up4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 rot="10800000" flipH="1">
            <a:off x="6738938" y="2156484"/>
            <a:ext cx="1169890" cy="11698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1285852" y="3411534"/>
            <a:ext cx="6572296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400" b="1"/>
            </a:lvl1pPr>
          </a:lstStyle>
          <a:p>
            <a:r>
              <a:rPr lang="en-US" dirty="0" smtClean="0"/>
              <a:t>МИТНИЦЯ</a:t>
            </a:r>
            <a:endParaRPr dirty="0"/>
          </a:p>
        </p:txBody>
      </p:sp>
      <p:pic>
        <p:nvPicPr>
          <p:cNvPr id="122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  <p:extLst>
      <p:ext uri="{BB962C8B-B14F-4D97-AF65-F5344CB8AC3E}">
        <p14:creationId xmlns="" xmlns:p14="http://schemas.microsoft.com/office/powerpoint/2010/main" val="1477643452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0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Shape 306"/>
          <p:cNvSpPr/>
          <p:nvPr/>
        </p:nvSpPr>
        <p:spPr>
          <a:xfrm>
            <a:off x="262961" y="1779566"/>
            <a:ext cx="8618078" cy="1996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600" b="1"/>
            </a:lvl1pPr>
          </a:lstStyle>
          <a:p>
            <a:r>
              <a:t>KPI: Граничний час митного оформлення у митних режимах імпорту, експорту і транзиту товарів, відносно яких АСАУР не генерувався перелік митних формальностей</a:t>
            </a:r>
          </a:p>
        </p:txBody>
      </p:sp>
      <p:pic>
        <p:nvPicPr>
          <p:cNvPr id="307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Shape 308"/>
          <p:cNvSpPr/>
          <p:nvPr/>
        </p:nvSpPr>
        <p:spPr>
          <a:xfrm>
            <a:off x="268262" y="3541710"/>
            <a:ext cx="3251942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rPr dirty="0" err="1"/>
              <a:t>Результат</a:t>
            </a:r>
            <a:r>
              <a:rPr b="0" dirty="0"/>
              <a:t>: </a:t>
            </a:r>
            <a:r>
              <a:rPr b="0" dirty="0" err="1"/>
              <a:t>швидке</a:t>
            </a:r>
            <a:r>
              <a:rPr b="0" dirty="0"/>
              <a:t> </a:t>
            </a:r>
            <a:r>
              <a:rPr b="0" dirty="0" err="1"/>
              <a:t>митне</a:t>
            </a:r>
            <a:r>
              <a:rPr b="0" dirty="0"/>
              <a:t> </a:t>
            </a:r>
            <a:r>
              <a:rPr b="0" dirty="0" err="1"/>
              <a:t>оформлення</a:t>
            </a:r>
            <a:r>
              <a:rPr b="0" dirty="0"/>
              <a:t> </a:t>
            </a:r>
            <a:r>
              <a:rPr b="0" dirty="0" err="1"/>
              <a:t>перевезень</a:t>
            </a:r>
            <a:r>
              <a:rPr b="0" dirty="0"/>
              <a:t> </a:t>
            </a:r>
          </a:p>
        </p:txBody>
      </p:sp>
      <p:pic>
        <p:nvPicPr>
          <p:cNvPr id="309" name="image24.png" descr="C:\Users\iarovyi\Downloads\1469741428_37.Stopwatch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933588" y="4608974"/>
            <a:ext cx="1500199" cy="1500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Shape 311"/>
          <p:cNvSpPr/>
          <p:nvPr/>
        </p:nvSpPr>
        <p:spPr>
          <a:xfrm>
            <a:off x="3803619" y="3611553"/>
            <a:ext cx="5074455" cy="23083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r>
              <a:rPr dirty="0"/>
              <a:t>Граничний час оформлення (хв):</a:t>
            </a:r>
          </a:p>
          <a:p>
            <a:pPr>
              <a:defRPr sz="2400" b="1"/>
            </a:pPr>
            <a:endParaRPr dirty="0"/>
          </a:p>
          <a:p>
            <a:pPr>
              <a:defRPr sz="2400" b="1"/>
            </a:pPr>
            <a:r>
              <a:rPr dirty="0"/>
              <a:t>                   2015   2016   2017</a:t>
            </a:r>
          </a:p>
          <a:p>
            <a:pPr marL="240631" indent="-240631">
              <a:buSzPct val="100000"/>
              <a:buChar char="•"/>
              <a:defRPr sz="2400" b="1"/>
            </a:pPr>
            <a:r>
              <a:rPr b="0" dirty="0"/>
              <a:t>імпорт      146</a:t>
            </a:r>
            <a:r>
              <a:rPr dirty="0"/>
              <a:t>     </a:t>
            </a:r>
            <a:r>
              <a:rPr b="0" dirty="0"/>
              <a:t> 115 </a:t>
            </a:r>
            <a:r>
              <a:rPr dirty="0"/>
              <a:t>   </a:t>
            </a:r>
            <a:r>
              <a:rPr dirty="0" smtClean="0"/>
              <a:t> </a:t>
            </a:r>
            <a:r>
              <a:rPr dirty="0"/>
              <a:t>75</a:t>
            </a:r>
          </a:p>
          <a:p>
            <a:pPr marL="240631" indent="-240631">
              <a:buSzPct val="100000"/>
              <a:buChar char="•"/>
              <a:defRPr sz="2400" b="1"/>
            </a:pPr>
            <a:r>
              <a:rPr b="0" dirty="0"/>
              <a:t>експорт     63        45</a:t>
            </a:r>
            <a:r>
              <a:rPr dirty="0"/>
              <a:t>    </a:t>
            </a:r>
            <a:r>
              <a:rPr lang="en-US" dirty="0" smtClean="0"/>
              <a:t> </a:t>
            </a:r>
            <a:r>
              <a:rPr dirty="0" smtClean="0"/>
              <a:t>  </a:t>
            </a:r>
            <a:r>
              <a:rPr dirty="0"/>
              <a:t>30</a:t>
            </a:r>
          </a:p>
          <a:p>
            <a:pPr marL="240631" indent="-240631">
              <a:buSzPct val="100000"/>
              <a:buChar char="•"/>
              <a:defRPr sz="2400" b="1"/>
            </a:pPr>
            <a:r>
              <a:rPr b="0" dirty="0"/>
              <a:t>транзит     24        18  </a:t>
            </a:r>
            <a:r>
              <a:rPr dirty="0"/>
              <a:t>     15</a:t>
            </a:r>
          </a:p>
        </p:txBody>
      </p:sp>
      <p:sp>
        <p:nvSpPr>
          <p:cNvPr id="312" name="Shape 312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0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Shape 306"/>
          <p:cNvSpPr/>
          <p:nvPr/>
        </p:nvSpPr>
        <p:spPr>
          <a:xfrm>
            <a:off x="262961" y="1779566"/>
            <a:ext cx="8618078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600" b="1"/>
            </a:lvl1pPr>
          </a:lstStyle>
          <a:p>
            <a:r>
              <a:rPr dirty="0"/>
              <a:t>KPI: </a:t>
            </a:r>
            <a:r>
              <a:rPr lang="ru-RU" dirty="0" err="1"/>
              <a:t>Частка</a:t>
            </a:r>
            <a:r>
              <a:rPr lang="ru-RU" dirty="0"/>
              <a:t> </a:t>
            </a:r>
            <a:r>
              <a:rPr lang="ru-RU" dirty="0" err="1"/>
              <a:t>митних</a:t>
            </a:r>
            <a:r>
              <a:rPr lang="ru-RU" dirty="0"/>
              <a:t> </a:t>
            </a:r>
            <a:r>
              <a:rPr lang="ru-RU" dirty="0" err="1"/>
              <a:t>декларацій</a:t>
            </a:r>
            <a:r>
              <a:rPr lang="ru-RU" dirty="0"/>
              <a:t> </a:t>
            </a:r>
            <a:r>
              <a:rPr lang="ru-RU" dirty="0" err="1"/>
              <a:t>згенерованих</a:t>
            </a:r>
            <a:r>
              <a:rPr lang="ru-RU" dirty="0"/>
              <a:t> </a:t>
            </a:r>
            <a:r>
              <a:rPr lang="ru-RU" dirty="0" smtClean="0"/>
              <a:t>АСАУР як </a:t>
            </a:r>
            <a:r>
              <a:rPr lang="ru-RU" dirty="0" err="1" smtClean="0"/>
              <a:t>ризикові</a:t>
            </a:r>
            <a:r>
              <a:rPr lang="ru-RU" dirty="0" smtClean="0"/>
              <a:t>, </a:t>
            </a:r>
            <a:r>
              <a:rPr lang="ru-RU" dirty="0"/>
              <a:t>по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 smtClean="0"/>
              <a:t>фактично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/>
              <a:t>виявлено</a:t>
            </a:r>
            <a:r>
              <a:rPr lang="ru-RU" dirty="0"/>
              <a:t> </a:t>
            </a:r>
            <a:r>
              <a:rPr lang="ru-RU" dirty="0" err="1" smtClean="0"/>
              <a:t>розбіжності</a:t>
            </a:r>
            <a:endParaRPr dirty="0"/>
          </a:p>
        </p:txBody>
      </p:sp>
      <p:pic>
        <p:nvPicPr>
          <p:cNvPr id="307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Shape 308"/>
          <p:cNvSpPr/>
          <p:nvPr/>
        </p:nvSpPr>
        <p:spPr>
          <a:xfrm>
            <a:off x="268262" y="3541710"/>
            <a:ext cx="325194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endParaRPr b="0" dirty="0"/>
          </a:p>
        </p:txBody>
      </p:sp>
      <p:pic>
        <p:nvPicPr>
          <p:cNvPr id="309" name="image24.png" descr="C:\Users\iarovyi\Downloads\1469741428_37.Stopwatch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283666" y="4451684"/>
            <a:ext cx="1500199" cy="1500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Shape 311"/>
          <p:cNvSpPr/>
          <p:nvPr/>
        </p:nvSpPr>
        <p:spPr>
          <a:xfrm>
            <a:off x="3803619" y="3611553"/>
            <a:ext cx="5074455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endParaRPr dirty="0"/>
          </a:p>
          <a:p>
            <a:pPr>
              <a:defRPr sz="2400" b="1"/>
            </a:pPr>
            <a:endParaRPr dirty="0"/>
          </a:p>
          <a:p>
            <a:pPr>
              <a:defRPr sz="2400" b="1"/>
            </a:pPr>
            <a:r>
              <a:rPr dirty="0"/>
              <a:t>                  </a:t>
            </a:r>
          </a:p>
        </p:txBody>
      </p:sp>
      <p:sp>
        <p:nvSpPr>
          <p:cNvPr id="312" name="Shape 312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7297" y="3666855"/>
            <a:ext cx="2577564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kumimoji="0" lang="uk-UA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Результат:</a:t>
            </a:r>
            <a:r>
              <a:rPr kumimoji="0" 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 </a:t>
            </a:r>
            <a:r>
              <a:rPr kumimoji="0" lang="uk-UA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ефективне використання </a:t>
            </a:r>
            <a:r>
              <a:rPr lang="ru-RU" sz="2400" dirty="0"/>
              <a:t>АСАУР</a:t>
            </a:r>
            <a:r>
              <a:rPr kumimoji="0" lang="uk-UA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Calibri"/>
              </a:rPr>
              <a:t>  </a:t>
            </a:r>
            <a:endParaRPr kumimoji="0" lang="uk-UA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3938" y="3634045"/>
            <a:ext cx="2705226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r>
              <a:rPr lang="uk-UA" sz="2400" b="1" dirty="0" smtClean="0"/>
              <a:t>Мета: </a:t>
            </a:r>
            <a:r>
              <a:rPr lang="ru-RU" sz="2400" dirty="0"/>
              <a:t>у 2017 </a:t>
            </a:r>
            <a:r>
              <a:rPr lang="ru-RU" sz="2400" dirty="0" err="1"/>
              <a:t>році</a:t>
            </a:r>
            <a:r>
              <a:rPr lang="ru-RU" sz="2400" dirty="0"/>
              <a:t>  - </a:t>
            </a:r>
            <a:endParaRPr lang="ru-RU" sz="2400" dirty="0" smtClean="0"/>
          </a:p>
          <a:p>
            <a:r>
              <a:rPr lang="ru-RU" sz="2400" dirty="0" smtClean="0"/>
              <a:t>не </a:t>
            </a:r>
            <a:r>
              <a:rPr lang="ru-RU" sz="2400" dirty="0" err="1"/>
              <a:t>менше</a:t>
            </a:r>
            <a:r>
              <a:rPr lang="ru-RU" sz="2400" dirty="0"/>
              <a:t>, </a:t>
            </a:r>
            <a:r>
              <a:rPr lang="ru-RU" sz="2400" dirty="0" err="1"/>
              <a:t>ніж</a:t>
            </a:r>
            <a:r>
              <a:rPr lang="ru-RU" sz="2400" dirty="0"/>
              <a:t> 4 %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3141431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0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Shape 306"/>
          <p:cNvSpPr/>
          <p:nvPr/>
        </p:nvSpPr>
        <p:spPr>
          <a:xfrm>
            <a:off x="262961" y="1779566"/>
            <a:ext cx="8618078" cy="1292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600" b="1"/>
            </a:lvl1pPr>
          </a:lstStyle>
          <a:p>
            <a:r>
              <a:rPr dirty="0"/>
              <a:t>KPI: </a:t>
            </a:r>
            <a:r>
              <a:rPr lang="uk-UA" dirty="0"/>
              <a:t>Кількість митних оглядів товарів, ініційованих посадовими особами </a:t>
            </a:r>
            <a:r>
              <a:rPr lang="uk-UA" dirty="0" smtClean="0"/>
              <a:t>митниць без </a:t>
            </a:r>
            <a:r>
              <a:rPr lang="uk-UA" dirty="0"/>
              <a:t>генерування такої митної формальності </a:t>
            </a:r>
            <a:r>
              <a:rPr lang="uk-UA" dirty="0" smtClean="0"/>
              <a:t>АСАУР</a:t>
            </a:r>
            <a:endParaRPr dirty="0"/>
          </a:p>
        </p:txBody>
      </p:sp>
      <p:pic>
        <p:nvPicPr>
          <p:cNvPr id="307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Shape 308"/>
          <p:cNvSpPr/>
          <p:nvPr/>
        </p:nvSpPr>
        <p:spPr>
          <a:xfrm>
            <a:off x="268262" y="3541710"/>
            <a:ext cx="325194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endParaRPr b="0" dirty="0"/>
          </a:p>
        </p:txBody>
      </p:sp>
      <p:pic>
        <p:nvPicPr>
          <p:cNvPr id="309" name="image24.png" descr="C:\Users\iarovyi\Downloads\1469741428_37.Stopwatch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683687" y="5005010"/>
            <a:ext cx="1500199" cy="1500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Shape 311"/>
          <p:cNvSpPr/>
          <p:nvPr/>
        </p:nvSpPr>
        <p:spPr>
          <a:xfrm>
            <a:off x="3803619" y="3611553"/>
            <a:ext cx="5074455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/>
            </a:pPr>
            <a:endParaRPr dirty="0"/>
          </a:p>
          <a:p>
            <a:pPr>
              <a:defRPr sz="2400" b="1"/>
            </a:pPr>
            <a:endParaRPr dirty="0"/>
          </a:p>
        </p:txBody>
      </p:sp>
      <p:sp>
        <p:nvSpPr>
          <p:cNvPr id="312" name="Shape 312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2031" y="3578515"/>
            <a:ext cx="2953475" cy="19389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Результат:</a:t>
            </a:r>
            <a:r>
              <a:rPr kumimoji="0" 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uk-UA" sz="2400" dirty="0" smtClean="0"/>
              <a:t>з</a:t>
            </a:r>
            <a:r>
              <a:rPr kumimoji="0" lang="uk-UA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меншення зловживань з боку посадових осіб митниць</a:t>
            </a:r>
            <a:endParaRPr kumimoji="0" lang="uk-UA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1999" y="3657722"/>
            <a:ext cx="3744291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kumimoji="0" lang="uk-UA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rPr>
              <a:t>Мета: </a:t>
            </a:r>
            <a:r>
              <a:rPr lang="ru-RU" sz="2400" dirty="0" smtClean="0"/>
              <a:t>у</a:t>
            </a:r>
            <a:r>
              <a:rPr lang="en-US" sz="2400" dirty="0"/>
              <a:t> </a:t>
            </a:r>
            <a:r>
              <a:rPr lang="ru-RU" sz="2400" dirty="0" smtClean="0"/>
              <a:t>201</a:t>
            </a:r>
            <a:r>
              <a:rPr lang="en-US" sz="2400" dirty="0" smtClean="0"/>
              <a:t>7</a:t>
            </a:r>
            <a:r>
              <a:rPr lang="ru-RU" sz="2400" dirty="0" smtClean="0"/>
              <a:t> </a:t>
            </a:r>
            <a:r>
              <a:rPr lang="ru-RU" sz="2400" dirty="0" err="1" smtClean="0"/>
              <a:t>ро</a:t>
            </a:r>
            <a:r>
              <a:rPr lang="en-US" sz="2400" dirty="0" err="1" smtClean="0"/>
              <a:t>ці</a:t>
            </a:r>
            <a:r>
              <a:rPr lang="ru-RU" sz="2400" dirty="0" smtClean="0"/>
              <a:t>  </a:t>
            </a:r>
            <a:r>
              <a:rPr lang="ru-RU" sz="2400" dirty="0"/>
              <a:t>-  не </a:t>
            </a:r>
            <a:r>
              <a:rPr lang="ru-RU" sz="2400" dirty="0" err="1"/>
              <a:t>більше</a:t>
            </a:r>
            <a:r>
              <a:rPr lang="ru-RU" sz="2400" dirty="0"/>
              <a:t> </a:t>
            </a:r>
            <a:r>
              <a:rPr lang="en-US" sz="2400" dirty="0" smtClean="0"/>
              <a:t>3</a:t>
            </a:r>
            <a:r>
              <a:rPr lang="ru-RU" sz="2400" dirty="0" smtClean="0"/>
              <a:t>,5%.</a:t>
            </a:r>
            <a:endParaRPr lang="ru-RU" sz="2400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354873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60325" y="0"/>
            <a:ext cx="9264651" cy="694848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age25.png" descr="C:\Users\iarovyi\Downloads\1469641634_miscellaneous-6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58173" y="772041"/>
            <a:ext cx="1625398" cy="16253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image25.png" descr="C:\Users\iarovyi\Downloads\1469641634_miscellaneous-6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450962" y="5013176"/>
            <a:ext cx="1500199" cy="1500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image25.png" descr="C:\Users\iarovyi\Downloads\1469641634_miscellaneous-6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508104" y="741237"/>
            <a:ext cx="1428761" cy="14287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8" name="image26.png" descr="C:\Users\iarovyi\Downloads\1469641662_miscellaneous-36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572395" y="571479"/>
            <a:ext cx="1169890" cy="11698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9" name="image26.png" descr="C:\Users\iarovyi\Downloads\1469641662_miscellaneous-36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286116" y="571481"/>
            <a:ext cx="1428761" cy="14287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image26.png" descr="C:\Users\iarovyi\Downloads\1469641662_miscellaneous-36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16837" y="2589903"/>
            <a:ext cx="955576" cy="9555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1" name="image26.png" descr="C:\Users\iarovyi\Downloads\1469641662_miscellaneous-36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595592" y="2107396"/>
            <a:ext cx="1357323" cy="1357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322" name="image26.png" descr="C:\Users\iarovyi\Downloads\1469641662_miscellaneous-36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751483" y="4610720"/>
            <a:ext cx="1857389" cy="1857389"/>
          </a:xfrm>
          <a:prstGeom prst="rect">
            <a:avLst/>
          </a:prstGeom>
          <a:ln w="12700">
            <a:miter lim="400000"/>
          </a:ln>
        </p:spPr>
      </p:pic>
      <p:pic>
        <p:nvPicPr>
          <p:cNvPr id="323" name="image26.png" descr="C:\Users\iarovyi\Downloads\1469641662_miscellaneous-36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79511" y="4105711"/>
            <a:ext cx="1357323" cy="1357323"/>
          </a:xfrm>
          <a:prstGeom prst="rect">
            <a:avLst/>
          </a:prstGeom>
          <a:ln w="12700">
            <a:miter lim="400000"/>
          </a:ln>
        </p:spPr>
      </p:pic>
      <p:sp>
        <p:nvSpPr>
          <p:cNvPr id="324" name="Shape 324"/>
          <p:cNvSpPr/>
          <p:nvPr/>
        </p:nvSpPr>
        <p:spPr>
          <a:xfrm>
            <a:off x="1422007" y="2404259"/>
            <a:ext cx="6299986" cy="219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 u="sng">
                <a:solidFill>
                  <a:srgbClr val="0433FF"/>
                </a:solidFill>
              </a:defRPr>
            </a:pPr>
            <a:r>
              <a:rPr sz="5500" b="1">
                <a:uFill>
                  <a:solidFill>
                    <a:srgbClr val="0000FF"/>
                  </a:solidFill>
                </a:uFill>
                <a:hlinkClick r:id="rId5"/>
              </a:rPr>
              <a:t>Є ідеї?</a:t>
            </a:r>
          </a:p>
          <a:p>
            <a:pPr algn="ctr">
              <a:defRPr sz="4400"/>
            </a:pPr>
            <a:r>
              <a:t>Надсилайте ваші пропозиції до 07.08.16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6688" y="-42516"/>
            <a:ext cx="9257376" cy="69430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Shape 134"/>
          <p:cNvSpPr/>
          <p:nvPr/>
        </p:nvSpPr>
        <p:spPr>
          <a:xfrm>
            <a:off x="921274" y="1681141"/>
            <a:ext cx="6782528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000" b="1"/>
            </a:lvl1pPr>
          </a:lstStyle>
          <a:p>
            <a:r>
              <a:t>Що конкретно це дасть?</a:t>
            </a:r>
          </a:p>
        </p:txBody>
      </p:sp>
      <p:sp>
        <p:nvSpPr>
          <p:cNvPr id="135" name="Shape 135"/>
          <p:cNvSpPr/>
          <p:nvPr/>
        </p:nvSpPr>
        <p:spPr>
          <a:xfrm>
            <a:off x="969589" y="2624050"/>
            <a:ext cx="6457298" cy="4062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600"/>
            </a:pPr>
            <a:r>
              <a:rPr dirty="0"/>
              <a:t>- Значно </a:t>
            </a:r>
            <a:r>
              <a:rPr u="sng" dirty="0"/>
              <a:t>зменшить корупцію в ДФС</a:t>
            </a:r>
          </a:p>
          <a:p>
            <a:pPr>
              <a:defRPr sz="2600"/>
            </a:pPr>
            <a:r>
              <a:rPr dirty="0"/>
              <a:t>- Зменшить рівень необґрунтованих перевірок та донарахувань;</a:t>
            </a:r>
          </a:p>
          <a:p>
            <a:pPr>
              <a:defRPr sz="2600"/>
            </a:pPr>
            <a:r>
              <a:rPr dirty="0"/>
              <a:t>- Підвищить ефективність апеляційних оскаржень;</a:t>
            </a:r>
          </a:p>
          <a:p>
            <a:pPr>
              <a:defRPr sz="2600"/>
            </a:pPr>
            <a:r>
              <a:rPr dirty="0"/>
              <a:t>- Зменшить рівень податкового боргу, який має бути повернутий бізнесу; </a:t>
            </a:r>
          </a:p>
          <a:p>
            <a:pPr>
              <a:defRPr sz="2600"/>
            </a:pPr>
            <a:r>
              <a:rPr dirty="0"/>
              <a:t>- </a:t>
            </a:r>
            <a:r>
              <a:rPr u="sng" dirty="0"/>
              <a:t>Мінімізує людський </a:t>
            </a:r>
            <a:r>
              <a:rPr u="sng" dirty="0" smtClean="0"/>
              <a:t>факто</a:t>
            </a:r>
            <a:r>
              <a:rPr lang="en-US" u="sng" dirty="0" smtClean="0"/>
              <a:t>р</a:t>
            </a:r>
          </a:p>
          <a:p>
            <a:pPr>
              <a:defRPr sz="2600"/>
            </a:pPr>
            <a:r>
              <a:rPr lang="en-US" dirty="0" smtClean="0"/>
              <a:t>- </a:t>
            </a:r>
            <a:r>
              <a:rPr lang="en-US" dirty="0" err="1" smtClean="0"/>
              <a:t>Покращить</a:t>
            </a:r>
            <a:r>
              <a:rPr lang="en-US" dirty="0" smtClean="0"/>
              <a:t> </a:t>
            </a:r>
            <a:r>
              <a:rPr lang="en-US" dirty="0" err="1" smtClean="0"/>
              <a:t>якість</a:t>
            </a:r>
            <a:r>
              <a:rPr lang="en-US" dirty="0" smtClean="0"/>
              <a:t> </a:t>
            </a:r>
            <a:r>
              <a:rPr lang="en-US" dirty="0" err="1" smtClean="0"/>
              <a:t>сервісів</a:t>
            </a:r>
            <a:endParaRPr dirty="0"/>
          </a:p>
          <a:p>
            <a:pPr>
              <a:defRPr sz="2400"/>
            </a:pPr>
            <a:endParaRPr dirty="0"/>
          </a:p>
        </p:txBody>
      </p:sp>
      <p:pic>
        <p:nvPicPr>
          <p:cNvPr id="136" name="image5.png" descr="C:\Users\iarovyi\Desktop\mfu-new\pics\PNG\Outline Version\120px\magic-wand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 flipH="1">
            <a:off x="7666687" y="1726543"/>
            <a:ext cx="1285877" cy="12858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6.png" descr="C:\Users\iarovyi\Downloads\1469642131__Vampire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6952303" y="2861222"/>
            <a:ext cx="1357323" cy="1357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3.png"/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6688" y="0"/>
            <a:ext cx="9257375" cy="69430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Shape 144"/>
          <p:cNvSpPr/>
          <p:nvPr/>
        </p:nvSpPr>
        <p:spPr>
          <a:xfrm>
            <a:off x="1587654" y="2309331"/>
            <a:ext cx="6468758" cy="739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/>
            </a:lvl1pPr>
          </a:lstStyle>
          <a:p>
            <a:r>
              <a:t>Коли ми їх запустимо? </a:t>
            </a:r>
          </a:p>
        </p:txBody>
      </p:sp>
      <p:sp>
        <p:nvSpPr>
          <p:cNvPr id="145" name="Shape 145"/>
          <p:cNvSpPr/>
          <p:nvPr/>
        </p:nvSpPr>
        <p:spPr>
          <a:xfrm>
            <a:off x="1285851" y="3376131"/>
            <a:ext cx="7072364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/>
            </a:pPr>
            <a:r>
              <a:rPr dirty="0"/>
              <a:t> </a:t>
            </a:r>
            <a:r>
              <a:rPr lang="en-US" dirty="0" smtClean="0"/>
              <a:t>у</a:t>
            </a:r>
            <a:r>
              <a:rPr dirty="0" smtClean="0"/>
              <a:t> серпн</a:t>
            </a:r>
            <a:r>
              <a:rPr lang="en-US" dirty="0" smtClean="0"/>
              <a:t>і</a:t>
            </a:r>
            <a:r>
              <a:rPr dirty="0" smtClean="0"/>
              <a:t> </a:t>
            </a:r>
            <a:r>
              <a:rPr dirty="0"/>
              <a:t>2016 року</a:t>
            </a:r>
          </a:p>
        </p:txBody>
      </p:sp>
      <p:pic>
        <p:nvPicPr>
          <p:cNvPr id="146" name="image7.png" descr="C:\Users\iarovyi\Downloads\1469641335_startup_rocket-06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1516037" y="3121016"/>
            <a:ext cx="1071571" cy="10715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age3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48" name="Shape 148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6699" y="0"/>
            <a:ext cx="9257397" cy="6943046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785786" y="2735579"/>
            <a:ext cx="7572428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400" b="1"/>
            </a:pPr>
            <a:r>
              <a:t>Які саме показники були розроблені?  </a:t>
            </a:r>
          </a:p>
        </p:txBody>
      </p:sp>
      <p:pic>
        <p:nvPicPr>
          <p:cNvPr id="152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Shape 154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0"/>
            <a:ext cx="9240443" cy="69303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143371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1285852" y="3411534"/>
            <a:ext cx="6572296" cy="6155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400" b="1"/>
            </a:lvl1pPr>
          </a:lstStyle>
          <a:p>
            <a:r>
              <a:rPr lang="en-US" dirty="0" smtClean="0"/>
              <a:t>СЕРВІСНІ ФУНКЦІЇ</a:t>
            </a:r>
            <a:endParaRPr dirty="0"/>
          </a:p>
        </p:txBody>
      </p:sp>
      <p:pic>
        <p:nvPicPr>
          <p:cNvPr id="122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Shape 123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</p:spTree>
    <p:extLst>
      <p:ext uri="{BB962C8B-B14F-4D97-AF65-F5344CB8AC3E}">
        <p14:creationId xmlns="" xmlns:p14="http://schemas.microsoft.com/office/powerpoint/2010/main" val="100194198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54076" y="-40556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/>
        </p:nvSpPr>
        <p:spPr>
          <a:xfrm>
            <a:off x="1878417" y="1542202"/>
            <a:ext cx="666298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800" b="1"/>
            </a:lvl1pPr>
          </a:lstStyle>
          <a:p>
            <a:r>
              <a:rPr lang="uk-UA" sz="3200" dirty="0" smtClean="0"/>
              <a:t>Цілі до 31 грудня 2016 року </a:t>
            </a:r>
            <a:endParaRPr sz="3200" dirty="0"/>
          </a:p>
        </p:txBody>
      </p:sp>
      <p:pic>
        <p:nvPicPr>
          <p:cNvPr id="31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Shape 31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10" name="Shape 303"/>
          <p:cNvSpPr/>
          <p:nvPr/>
        </p:nvSpPr>
        <p:spPr>
          <a:xfrm>
            <a:off x="611560" y="2636912"/>
            <a:ext cx="569257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lang="uk-UA" dirty="0" smtClean="0"/>
              <a:t> </a:t>
            </a:r>
            <a:endParaRPr dirty="0"/>
          </a:p>
        </p:txBody>
      </p:sp>
      <p:sp>
        <p:nvSpPr>
          <p:cNvPr id="9" name="Прямокутник 8"/>
          <p:cNvSpPr/>
          <p:nvPr/>
        </p:nvSpPr>
        <p:spPr>
          <a:xfrm>
            <a:off x="1043607" y="2521059"/>
            <a:ext cx="70567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 </a:t>
            </a:r>
            <a:endParaRPr lang="uk-UA" sz="2800" dirty="0"/>
          </a:p>
          <a:p>
            <a:pPr lvl="0"/>
            <a:r>
              <a:rPr lang="en-US" sz="2800" b="1" dirty="0" smtClean="0"/>
              <a:t>КРІ: </a:t>
            </a:r>
            <a:r>
              <a:rPr lang="ru-RU" sz="2800" dirty="0" smtClean="0"/>
              <a:t>Провести </a:t>
            </a:r>
            <a:r>
              <a:rPr lang="en-US" sz="2800" dirty="0" err="1" smtClean="0"/>
              <a:t>незалежне</a:t>
            </a:r>
            <a:r>
              <a:rPr lang="en-US" sz="2800" dirty="0" smtClean="0"/>
              <a:t> </a:t>
            </a:r>
            <a:r>
              <a:rPr lang="ru-RU" sz="2800" dirty="0" err="1" smtClean="0"/>
              <a:t>дослідження</a:t>
            </a:r>
            <a:r>
              <a:rPr lang="ru-RU" sz="2800" dirty="0" smtClean="0"/>
              <a:t> </a:t>
            </a:r>
            <a:r>
              <a:rPr lang="ru-RU" sz="2800" dirty="0" err="1"/>
              <a:t>рівня</a:t>
            </a:r>
            <a:r>
              <a:rPr lang="ru-RU" sz="2800" dirty="0"/>
              <a:t> </a:t>
            </a:r>
            <a:r>
              <a:rPr lang="ru-RU" sz="2800" dirty="0" err="1"/>
              <a:t>задоволеності</a:t>
            </a:r>
            <a:r>
              <a:rPr lang="ru-RU" sz="2800" dirty="0"/>
              <a:t> </a:t>
            </a:r>
            <a:r>
              <a:rPr lang="ru-RU" sz="2800" dirty="0" err="1"/>
              <a:t>платників</a:t>
            </a:r>
            <a:r>
              <a:rPr lang="ru-RU" sz="2800" dirty="0"/>
              <a:t> </a:t>
            </a:r>
            <a:r>
              <a:rPr lang="ru-RU" sz="2800" dirty="0" err="1"/>
              <a:t>податків</a:t>
            </a:r>
            <a:r>
              <a:rPr lang="ru-RU" sz="2800" dirty="0"/>
              <a:t> </a:t>
            </a:r>
            <a:r>
              <a:rPr lang="ru-RU" sz="2800" dirty="0" err="1"/>
              <a:t>роботою</a:t>
            </a:r>
            <a:r>
              <a:rPr lang="ru-RU" sz="2800" dirty="0"/>
              <a:t> </a:t>
            </a:r>
            <a:r>
              <a:rPr lang="ru-RU" sz="2800" dirty="0" smtClean="0"/>
              <a:t>ДФС</a:t>
            </a:r>
            <a:endParaRPr lang="en-US" sz="2800" dirty="0" smtClean="0"/>
          </a:p>
          <a:p>
            <a:pPr lvl="0"/>
            <a:endParaRPr lang="en-US" sz="2800" dirty="0" smtClean="0"/>
          </a:p>
          <a:p>
            <a:pPr lvl="0"/>
            <a:r>
              <a:rPr lang="en-US" sz="2800" dirty="0" err="1" smtClean="0"/>
              <a:t>Надалі</a:t>
            </a:r>
            <a:r>
              <a:rPr lang="en-US" sz="2800" dirty="0" smtClean="0"/>
              <a:t> </a:t>
            </a:r>
            <a:r>
              <a:rPr lang="en-US" sz="2800" dirty="0" err="1" smtClean="0"/>
              <a:t>це</a:t>
            </a:r>
            <a:r>
              <a:rPr lang="en-US" sz="2800" dirty="0" smtClean="0"/>
              <a:t> </a:t>
            </a:r>
            <a:r>
              <a:rPr lang="en-US" sz="2800" dirty="0" err="1" smtClean="0"/>
              <a:t>буде</a:t>
            </a:r>
            <a:r>
              <a:rPr lang="en-US" sz="2800" dirty="0" smtClean="0"/>
              <a:t> </a:t>
            </a:r>
            <a:r>
              <a:rPr lang="en-US" sz="2800" dirty="0" err="1" smtClean="0"/>
              <a:t>продитись</a:t>
            </a:r>
            <a:r>
              <a:rPr lang="en-US" sz="2800" dirty="0" smtClean="0"/>
              <a:t> </a:t>
            </a:r>
            <a:r>
              <a:rPr lang="en-US" sz="2800" dirty="0" err="1" smtClean="0"/>
              <a:t>регулярно</a:t>
            </a:r>
            <a:r>
              <a:rPr lang="en-US" sz="2800" dirty="0" smtClean="0"/>
              <a:t> </a:t>
            </a:r>
            <a:endParaRPr lang="en-US" sz="2800" dirty="0"/>
          </a:p>
          <a:p>
            <a:pPr lvl="0"/>
            <a:endParaRPr lang="en-US" sz="2800" dirty="0"/>
          </a:p>
          <a:p>
            <a:pPr lvl="0"/>
            <a:r>
              <a:rPr lang="ru-RU" sz="2800" b="1" dirty="0" smtClean="0"/>
              <a:t>Р</a:t>
            </a:r>
            <a:r>
              <a:rPr lang="en-US" sz="2800" b="1" dirty="0" err="1" smtClean="0"/>
              <a:t>езультат</a:t>
            </a:r>
            <a:r>
              <a:rPr lang="en-US" sz="2800" b="1" dirty="0" smtClean="0"/>
              <a:t>: </a:t>
            </a:r>
            <a:r>
              <a:rPr lang="en-US" sz="2800" dirty="0" err="1" smtClean="0"/>
              <a:t>об’єктивна</a:t>
            </a:r>
            <a:r>
              <a:rPr lang="en-US" sz="2800" dirty="0" smtClean="0"/>
              <a:t> </a:t>
            </a:r>
            <a:r>
              <a:rPr lang="en-US" sz="2800" dirty="0" err="1" smtClean="0"/>
              <a:t>оцінка</a:t>
            </a:r>
            <a:r>
              <a:rPr lang="en-US" sz="2800" dirty="0" smtClean="0"/>
              <a:t> </a:t>
            </a:r>
            <a:r>
              <a:rPr lang="en-US" sz="2800" dirty="0" err="1" smtClean="0"/>
              <a:t>реформи</a:t>
            </a:r>
            <a:r>
              <a:rPr lang="en-US" sz="2800" dirty="0" smtClean="0"/>
              <a:t> ДФС </a:t>
            </a:r>
            <a:r>
              <a:rPr lang="en-US" sz="2800" dirty="0" err="1" smtClean="0"/>
              <a:t>та</a:t>
            </a:r>
            <a:r>
              <a:rPr lang="en-US" sz="2800" dirty="0" smtClean="0"/>
              <a:t> </a:t>
            </a:r>
            <a:r>
              <a:rPr lang="en-US" sz="2800" dirty="0" err="1" smtClean="0"/>
              <a:t>конроль</a:t>
            </a:r>
            <a:r>
              <a:rPr lang="en-US" sz="2800" dirty="0" smtClean="0"/>
              <a:t> </a:t>
            </a:r>
            <a:r>
              <a:rPr lang="en-US" sz="2800" dirty="0" err="1" smtClean="0"/>
              <a:t>над</a:t>
            </a:r>
            <a:r>
              <a:rPr lang="en-US" sz="2800" dirty="0" smtClean="0"/>
              <a:t> </a:t>
            </a:r>
            <a:r>
              <a:rPr lang="en-US" sz="2800" dirty="0" err="1" smtClean="0"/>
              <a:t>неї</a:t>
            </a:r>
            <a:endParaRPr lang="uk-UA" sz="2800" dirty="0"/>
          </a:p>
          <a:p>
            <a:pPr lvl="0"/>
            <a:endParaRPr lang="uk-UA" sz="2800" b="1" dirty="0"/>
          </a:p>
        </p:txBody>
      </p:sp>
    </p:spTree>
    <p:extLst>
      <p:ext uri="{BB962C8B-B14F-4D97-AF65-F5344CB8AC3E}">
        <p14:creationId xmlns="" xmlns:p14="http://schemas.microsoft.com/office/powerpoint/2010/main" val="27002857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image1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-56144"/>
            <a:ext cx="9252150" cy="69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/>
        </p:nvSpPr>
        <p:spPr>
          <a:xfrm>
            <a:off x="1878417" y="1542202"/>
            <a:ext cx="666298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800" b="1"/>
            </a:lvl1pPr>
          </a:lstStyle>
          <a:p>
            <a:r>
              <a:rPr lang="uk-UA" sz="3200" dirty="0" err="1" smtClean="0"/>
              <a:t>Ціл</a:t>
            </a:r>
            <a:r>
              <a:rPr lang="en-US" sz="3200" dirty="0" err="1"/>
              <a:t>ь</a:t>
            </a:r>
            <a:r>
              <a:rPr lang="uk-UA" sz="3200" dirty="0" smtClean="0"/>
              <a:t> до 1 вересня 2016 року </a:t>
            </a:r>
            <a:endParaRPr sz="3200" dirty="0"/>
          </a:p>
        </p:txBody>
      </p:sp>
      <p:pic>
        <p:nvPicPr>
          <p:cNvPr id="310" name="image2.png" descr="C:\Users\iarovyi\Desktop\mfu-new\vizitka-st-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714876" y="0"/>
            <a:ext cx="3251942" cy="1803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313" name="image3.png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239653" y="340849"/>
            <a:ext cx="2968212" cy="806325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Shape 315"/>
          <p:cNvSpPr/>
          <p:nvPr/>
        </p:nvSpPr>
        <p:spPr>
          <a:xfrm>
            <a:off x="7528683" y="6450329"/>
            <a:ext cx="1561887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700">
                <a:solidFill>
                  <a:srgbClr val="515151"/>
                </a:solidFill>
              </a:defRPr>
            </a:lvl1pPr>
          </a:lstStyle>
          <a:p>
            <a:r>
              <a:t>робоча версія </a:t>
            </a:r>
          </a:p>
        </p:txBody>
      </p:sp>
      <p:sp>
        <p:nvSpPr>
          <p:cNvPr id="10" name="Shape 303"/>
          <p:cNvSpPr/>
          <p:nvPr/>
        </p:nvSpPr>
        <p:spPr>
          <a:xfrm>
            <a:off x="611560" y="2636912"/>
            <a:ext cx="569257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2400" b="1"/>
            </a:lvl1pPr>
          </a:lstStyle>
          <a:p>
            <a:r>
              <a:rPr lang="uk-UA" dirty="0" smtClean="0"/>
              <a:t> </a:t>
            </a:r>
            <a:endParaRPr dirty="0"/>
          </a:p>
        </p:txBody>
      </p:sp>
      <p:sp>
        <p:nvSpPr>
          <p:cNvPr id="2" name="Прямокутник 1"/>
          <p:cNvSpPr/>
          <p:nvPr/>
        </p:nvSpPr>
        <p:spPr>
          <a:xfrm>
            <a:off x="924596" y="2564904"/>
            <a:ext cx="740785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/>
              <a:t>КРІ: </a:t>
            </a:r>
            <a:r>
              <a:rPr lang="ru-RU" sz="2800" b="1" dirty="0" err="1" smtClean="0"/>
              <a:t>Встановити</a:t>
            </a:r>
            <a:r>
              <a:rPr lang="ru-RU" sz="2800" b="1" dirty="0" smtClean="0"/>
              <a:t>  систему  </a:t>
            </a:r>
            <a:r>
              <a:rPr lang="ru-RU" sz="2800" b="1" dirty="0" err="1"/>
              <a:t>автоматичної</a:t>
            </a:r>
            <a:r>
              <a:rPr lang="ru-RU" sz="2800" b="1" dirty="0"/>
              <a:t> </a:t>
            </a:r>
            <a:r>
              <a:rPr lang="ru-RU" sz="2800" b="1" dirty="0" err="1"/>
              <a:t>фіксації</a:t>
            </a:r>
            <a:r>
              <a:rPr lang="ru-RU" sz="2800" b="1" dirty="0"/>
              <a:t> </a:t>
            </a:r>
            <a:r>
              <a:rPr lang="ru-RU" sz="2800" b="1" dirty="0" err="1"/>
              <a:t>задоволеності</a:t>
            </a:r>
            <a:r>
              <a:rPr lang="ru-RU" sz="2800" b="1" dirty="0"/>
              <a:t> </a:t>
            </a:r>
            <a:r>
              <a:rPr lang="ru-RU" sz="2800" b="1" dirty="0" err="1"/>
              <a:t>платників</a:t>
            </a:r>
            <a:r>
              <a:rPr lang="ru-RU" sz="2800" b="1" dirty="0"/>
              <a:t> </a:t>
            </a:r>
            <a:r>
              <a:rPr lang="ru-RU" sz="2800" b="1" dirty="0" err="1"/>
              <a:t>податків</a:t>
            </a:r>
            <a:r>
              <a:rPr lang="ru-RU" sz="2800" b="1" dirty="0"/>
              <a:t> </a:t>
            </a:r>
            <a:r>
              <a:rPr lang="ru-RU" sz="2800" b="1" dirty="0" err="1"/>
              <a:t>консультаціями</a:t>
            </a:r>
            <a:r>
              <a:rPr lang="ru-RU" sz="2800" b="1" dirty="0"/>
              <a:t>, </a:t>
            </a:r>
            <a:r>
              <a:rPr lang="ru-RU" sz="2800" b="1" dirty="0" err="1"/>
              <a:t>наданими</a:t>
            </a:r>
            <a:r>
              <a:rPr lang="ru-RU" sz="2800" b="1" dirty="0"/>
              <a:t> ДФС через </a:t>
            </a:r>
            <a:r>
              <a:rPr lang="ru-RU" sz="2800" b="1" dirty="0" err="1"/>
              <a:t>електронні</a:t>
            </a:r>
            <a:r>
              <a:rPr lang="ru-RU" sz="2800" b="1" dirty="0"/>
              <a:t> та </a:t>
            </a:r>
            <a:r>
              <a:rPr lang="ru-RU" sz="2800" b="1" dirty="0" err="1"/>
              <a:t>телефоні</a:t>
            </a:r>
            <a:r>
              <a:rPr lang="ru-RU" sz="2800" b="1" dirty="0"/>
              <a:t> </a:t>
            </a:r>
            <a:r>
              <a:rPr lang="ru-RU" sz="2800" b="1" dirty="0" err="1"/>
              <a:t>сервіси</a:t>
            </a:r>
            <a:r>
              <a:rPr lang="ru-RU" sz="2800" b="1" dirty="0"/>
              <a:t> </a:t>
            </a:r>
            <a:endParaRPr lang="uk-UA" sz="2800" b="1" dirty="0"/>
          </a:p>
          <a:p>
            <a:endParaRPr lang="en-US" sz="2800" dirty="0" smtClean="0"/>
          </a:p>
          <a:p>
            <a:endParaRPr lang="en-US" sz="2800" dirty="0"/>
          </a:p>
          <a:p>
            <a:pPr lvl="0"/>
            <a:r>
              <a:rPr lang="ru-RU" sz="2800" b="1" dirty="0"/>
              <a:t>Р</a:t>
            </a:r>
            <a:r>
              <a:rPr lang="en-US" sz="2800" b="1" dirty="0" err="1"/>
              <a:t>езультат</a:t>
            </a:r>
            <a:r>
              <a:rPr lang="en-US" sz="2800" b="1" dirty="0"/>
              <a:t>: </a:t>
            </a:r>
            <a:r>
              <a:rPr lang="en-US" sz="2800" dirty="0" err="1"/>
              <a:t>об’єктивна</a:t>
            </a:r>
            <a:r>
              <a:rPr lang="en-US" sz="2800" dirty="0"/>
              <a:t> </a:t>
            </a:r>
            <a:r>
              <a:rPr lang="en-US" sz="2800" dirty="0" err="1"/>
              <a:t>оцінка</a:t>
            </a:r>
            <a:r>
              <a:rPr lang="en-US" sz="2800" dirty="0"/>
              <a:t> </a:t>
            </a:r>
            <a:r>
              <a:rPr lang="en-US" sz="2800" dirty="0" err="1"/>
              <a:t>реформи</a:t>
            </a:r>
            <a:r>
              <a:rPr lang="en-US" sz="2800" dirty="0"/>
              <a:t> ДФС </a:t>
            </a:r>
            <a:r>
              <a:rPr lang="en-US" sz="2800" dirty="0" err="1"/>
              <a:t>та</a:t>
            </a:r>
            <a:r>
              <a:rPr lang="en-US" sz="2800" dirty="0"/>
              <a:t> </a:t>
            </a:r>
            <a:r>
              <a:rPr lang="en-US" sz="2800" dirty="0" err="1"/>
              <a:t>конроль</a:t>
            </a:r>
            <a:r>
              <a:rPr lang="en-US" sz="2800" dirty="0"/>
              <a:t> </a:t>
            </a:r>
            <a:r>
              <a:rPr lang="en-US" sz="2800" dirty="0" err="1"/>
              <a:t>над</a:t>
            </a:r>
            <a:r>
              <a:rPr lang="en-US" sz="2800" dirty="0"/>
              <a:t> </a:t>
            </a:r>
            <a:r>
              <a:rPr lang="en-US" sz="2800" dirty="0" err="1"/>
              <a:t>неї</a:t>
            </a:r>
            <a:endParaRPr lang="uk-UA" sz="2800" dirty="0"/>
          </a:p>
          <a:p>
            <a:endParaRPr lang="uk-UA" sz="2800" dirty="0"/>
          </a:p>
        </p:txBody>
      </p:sp>
    </p:spTree>
    <p:extLst>
      <p:ext uri="{BB962C8B-B14F-4D97-AF65-F5344CB8AC3E}">
        <p14:creationId xmlns="" xmlns:p14="http://schemas.microsoft.com/office/powerpoint/2010/main" val="72300226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E0E0E0">
          <a:alpha val="0"/>
        </a:srgbClr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1386</Words>
  <Application>Microsoft Office PowerPoint</Application>
  <PresentationFormat>Экран (4:3)</PresentationFormat>
  <Paragraphs>219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КЛЮЧОВІ ПОКАЗНИКИ ЕФЕКТИВНОСТІ (КРІs) ДЛЯ ДЕРЖАВНОЇ ФІСКАЛЬНОЇ СЛУЖБИ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КЛЮЧОВІ ПОКАЗНИКИ ЕФЕКТИВНОСТІ (КРІs) ДЛЯ ДЕРЖАВНОЇ ФІСКАЛЬНОЇ СЛУЖБИ</dc:title>
  <dc:creator>admin</dc:creator>
  <cp:lastModifiedBy>SunRay</cp:lastModifiedBy>
  <cp:revision>20</cp:revision>
  <dcterms:modified xsi:type="dcterms:W3CDTF">2016-08-16T06:57:29Z</dcterms:modified>
</cp:coreProperties>
</file>